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0C326A-79D9-4C49-B1C4-9EAC80DA15F4}">
          <p14:sldIdLst>
            <p14:sldId id="256"/>
          </p14:sldIdLst>
        </p14:section>
        <p14:section name="Untitled Section" id="{C349E07E-E046-41CB-8D74-38BB709FC69F}">
          <p14:sldIdLst>
            <p14:sldId id="257"/>
            <p14:sldId id="258"/>
            <p14:sldId id="259"/>
            <p14:sldId id="260"/>
            <p14:sldId id="261"/>
            <p14:sldId id="262"/>
            <p14:sldId id="263"/>
            <p14:sldId id="264"/>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C880E-071F-4D74-8428-CAB98235960A}" v="22" dt="2021-08-25T20:32:36.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2F68-D720-42D3-A5DA-5B6F89C1E1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36B5EC-DF68-445E-A1E5-F0EF21C9F7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3EDC47-ADFD-4E3A-AE75-D542A56056FA}"/>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BA1FE977-F168-4E57-9101-07EACD12C7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CC399C-7265-4852-BE20-EB6C62AF43E0}"/>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35586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AB1E-1B01-49EF-A628-FAC9A74535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0E482E-D091-49C6-8FBF-74AADFE511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A6F2AF-73B8-40B3-BD33-5D0006D73810}"/>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994FF60A-BC78-4782-9762-B7AD415844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0230D-C363-439B-A4D5-93DB24336704}"/>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4237264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2FC95-F8DF-4E89-BE12-3006022CAA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D15A5D-25E2-49D6-802D-5FC575E06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80B2EF-C47B-4AE8-89B4-FE9999C3D8F5}"/>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6EB1590D-C1EC-4D66-A40C-BAC3A3A240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D89729-69D1-4C6E-AB7C-361751BEEFB0}"/>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851682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2B9A-CCD0-415C-8502-BC8C6C0CED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4AD94D-ADD2-4247-9BF9-85ED56C4EA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1E7709-9298-49AD-B60F-532B6BA3EEAD}"/>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2D5B0091-FF9B-4206-B105-0FD9B84ED8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0FDE1A-1538-4B74-8C8D-E190BC459361}"/>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98765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505F-4E96-4F8D-BC91-FC43012623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30EC1F-6634-419B-AE7A-CDB91154B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D859B5-C37E-4674-8A3B-9697E9ADD609}"/>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B755B442-0B7D-465E-AA31-626A22FC55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24E848-D4DF-4CF8-8F06-E0D718D5B911}"/>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123921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4C9E-660B-4591-AB67-CBC096F688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3460CE-30D2-44C0-AD48-DD8CD7B97A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3F5B760-2DA2-47B5-88F9-3CD567350A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79C98C-980D-439F-BD9A-4A9F789E8040}"/>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6" name="Footer Placeholder 5">
            <a:extLst>
              <a:ext uri="{FF2B5EF4-FFF2-40B4-BE49-F238E27FC236}">
                <a16:creationId xmlns:a16="http://schemas.microsoft.com/office/drawing/2014/main" id="{E827330F-E8F7-464D-90A6-4C564A376D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28F95-7D96-45E6-A6A1-E6FE39CAE93D}"/>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467327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E645-DD85-4E08-A617-72D083E198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C3C40D-2C6B-4151-B720-C1BDCC2D39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C4C15-8B8B-462A-8A81-602DC01801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E0B683-9BCF-4E93-87C6-2CF9F73969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D433B-49F8-4673-A844-3008DC456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E7BB6A-8783-443D-A341-EECA7DE4C05B}"/>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8" name="Footer Placeholder 7">
            <a:extLst>
              <a:ext uri="{FF2B5EF4-FFF2-40B4-BE49-F238E27FC236}">
                <a16:creationId xmlns:a16="http://schemas.microsoft.com/office/drawing/2014/main" id="{E31D487D-DB65-417B-BAE1-4CD3228DEA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82A5EB-F85F-4856-BA1D-88BD17981426}"/>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3290518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2E79-7D1C-4396-B673-2C6903E890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07320F-5F14-4609-BDA8-C0AFA889C601}"/>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4" name="Footer Placeholder 3">
            <a:extLst>
              <a:ext uri="{FF2B5EF4-FFF2-40B4-BE49-F238E27FC236}">
                <a16:creationId xmlns:a16="http://schemas.microsoft.com/office/drawing/2014/main" id="{EAF40C87-FFD9-45B9-9BE2-3F8260D5D7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07E355-A638-4EA9-A6B9-6CA13A497024}"/>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550927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384518-ED8C-4C42-82F2-9ACB5C386650}"/>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3" name="Footer Placeholder 2">
            <a:extLst>
              <a:ext uri="{FF2B5EF4-FFF2-40B4-BE49-F238E27FC236}">
                <a16:creationId xmlns:a16="http://schemas.microsoft.com/office/drawing/2014/main" id="{EDB8E2F9-F5BE-45DE-A093-A7B8FCE383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B772BE-3952-40F0-9BE0-7C4C07E2BE4D}"/>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375080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7281-8EC6-4975-BA2A-06E70AD78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41D4AC-33E9-4033-93EE-9494EBF18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A2151B-9565-4D9E-9248-B2460C6F5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C95C7-A5F6-47C1-943B-95F41932C8B2}"/>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6" name="Footer Placeholder 5">
            <a:extLst>
              <a:ext uri="{FF2B5EF4-FFF2-40B4-BE49-F238E27FC236}">
                <a16:creationId xmlns:a16="http://schemas.microsoft.com/office/drawing/2014/main" id="{13FB2CC4-ACDB-4312-BEB8-CBA7EEADA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D58D6B-9358-4674-B816-E11AAA5B45E1}"/>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265322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20FA-91DC-48BF-808E-7F254C427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484438-3E6B-4C3C-AE52-B6FEAA2088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013792-4541-428D-A1ED-653456094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9E053-BF86-4AA7-845B-B8B1EAA1C1B3}"/>
              </a:ext>
            </a:extLst>
          </p:cNvPr>
          <p:cNvSpPr>
            <a:spLocks noGrp="1"/>
          </p:cNvSpPr>
          <p:nvPr>
            <p:ph type="dt" sz="half" idx="10"/>
          </p:nvPr>
        </p:nvSpPr>
        <p:spPr/>
        <p:txBody>
          <a:bodyPr/>
          <a:lstStyle/>
          <a:p>
            <a:fld id="{C5889D16-6191-4C71-8058-3317FFD2B587}" type="datetimeFigureOut">
              <a:rPr lang="en-IN" smtClean="0"/>
              <a:t>26-08-2021</a:t>
            </a:fld>
            <a:endParaRPr lang="en-IN"/>
          </a:p>
        </p:txBody>
      </p:sp>
      <p:sp>
        <p:nvSpPr>
          <p:cNvPr id="6" name="Footer Placeholder 5">
            <a:extLst>
              <a:ext uri="{FF2B5EF4-FFF2-40B4-BE49-F238E27FC236}">
                <a16:creationId xmlns:a16="http://schemas.microsoft.com/office/drawing/2014/main" id="{371F1C82-B539-486A-888F-8DAF0F62CE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C7D60D-D637-4770-B016-D7A205D65965}"/>
              </a:ext>
            </a:extLst>
          </p:cNvPr>
          <p:cNvSpPr>
            <a:spLocks noGrp="1"/>
          </p:cNvSpPr>
          <p:nvPr>
            <p:ph type="sldNum" sz="quarter" idx="12"/>
          </p:nvPr>
        </p:nvSpPr>
        <p:spPr/>
        <p:txBody>
          <a:bodyPr/>
          <a:lstStyle/>
          <a:p>
            <a:fld id="{73BD7964-9C3B-4F9C-A48A-B5B740C7E5F5}" type="slidenum">
              <a:rPr lang="en-IN" smtClean="0"/>
              <a:t>‹#›</a:t>
            </a:fld>
            <a:endParaRPr lang="en-IN"/>
          </a:p>
        </p:txBody>
      </p:sp>
    </p:spTree>
    <p:extLst>
      <p:ext uri="{BB962C8B-B14F-4D97-AF65-F5344CB8AC3E}">
        <p14:creationId xmlns:p14="http://schemas.microsoft.com/office/powerpoint/2010/main" val="152869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E1764-607B-4CEB-8BA9-AF72BC46C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3B1978-6F52-4C2B-9A0D-A540D8A99E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61CB87-7754-4265-A1FD-F24D52E22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89D16-6191-4C71-8058-3317FFD2B587}" type="datetimeFigureOut">
              <a:rPr lang="en-IN" smtClean="0"/>
              <a:t>26-08-2021</a:t>
            </a:fld>
            <a:endParaRPr lang="en-IN"/>
          </a:p>
        </p:txBody>
      </p:sp>
      <p:sp>
        <p:nvSpPr>
          <p:cNvPr id="5" name="Footer Placeholder 4">
            <a:extLst>
              <a:ext uri="{FF2B5EF4-FFF2-40B4-BE49-F238E27FC236}">
                <a16:creationId xmlns:a16="http://schemas.microsoft.com/office/drawing/2014/main" id="{E424550B-1B7F-4E81-86A0-FF5268D06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A0659F-AFB1-4C71-9C77-FA9F73524E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D7964-9C3B-4F9C-A48A-B5B740C7E5F5}" type="slidenum">
              <a:rPr lang="en-IN" smtClean="0"/>
              <a:t>‹#›</a:t>
            </a:fld>
            <a:endParaRPr lang="en-IN"/>
          </a:p>
        </p:txBody>
      </p:sp>
    </p:spTree>
    <p:extLst>
      <p:ext uri="{BB962C8B-B14F-4D97-AF65-F5344CB8AC3E}">
        <p14:creationId xmlns:p14="http://schemas.microsoft.com/office/powerpoint/2010/main" val="4005852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edm310.blogspot.com/2014/11/another-thank-you-i-just-want-to-thank.html" TargetMode="External"/><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Graph">
            <a:extLst>
              <a:ext uri="{FF2B5EF4-FFF2-40B4-BE49-F238E27FC236}">
                <a16:creationId xmlns:a16="http://schemas.microsoft.com/office/drawing/2014/main" id="{E591EE21-42D3-4FCE-BAB8-CCA8BD32069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1470" r="-1" b="11473"/>
          <a:stretch/>
        </p:blipFill>
        <p:spPr>
          <a:xfrm>
            <a:off x="4547937" y="-5"/>
            <a:ext cx="7644062" cy="3681406"/>
          </a:xfrm>
          <a:prstGeom prst="rect">
            <a:avLst/>
          </a:prstGeom>
        </p:spPr>
      </p:pic>
      <p:pic>
        <p:nvPicPr>
          <p:cNvPr id="8" name="Picture 7" descr="Young traveler in busy city">
            <a:extLst>
              <a:ext uri="{FF2B5EF4-FFF2-40B4-BE49-F238E27FC236}">
                <a16:creationId xmlns:a16="http://schemas.microsoft.com/office/drawing/2014/main" id="{371B4823-63CB-4F38-952E-59B8040C5652}"/>
              </a:ext>
            </a:extLst>
          </p:cNvPr>
          <p:cNvPicPr>
            <a:picLocks noChangeAspect="1"/>
          </p:cNvPicPr>
          <p:nvPr/>
        </p:nvPicPr>
        <p:blipFill rotWithShape="1">
          <a:blip r:embed="rId3">
            <a:extLst>
              <a:ext uri="{28A0092B-C50C-407E-A947-70E740481C1C}">
                <a14:useLocalDpi xmlns:a14="http://schemas.microsoft.com/office/drawing/2010/main" val="0"/>
              </a:ext>
            </a:extLst>
          </a:blip>
          <a:srcRect t="9309" r="-1" b="28434"/>
          <a:stretch/>
        </p:blipFill>
        <p:spPr>
          <a:xfrm>
            <a:off x="4566988" y="3681409"/>
            <a:ext cx="7644062" cy="3176595"/>
          </a:xfrm>
          <a:prstGeom prst="rect">
            <a:avLst/>
          </a:prstGeom>
        </p:spPr>
      </p:pic>
      <p:sp>
        <p:nvSpPr>
          <p:cNvPr id="62" name="Rectangle 6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0ABE4-629E-4802-8169-A507064B305F}"/>
              </a:ext>
            </a:extLst>
          </p:cNvPr>
          <p:cNvSpPr>
            <a:spLocks noGrp="1"/>
          </p:cNvSpPr>
          <p:nvPr>
            <p:ph type="ctrTitle"/>
          </p:nvPr>
        </p:nvSpPr>
        <p:spPr>
          <a:xfrm>
            <a:off x="838200" y="1115219"/>
            <a:ext cx="5395912" cy="2387600"/>
          </a:xfrm>
        </p:spPr>
        <p:txBody>
          <a:bodyPr>
            <a:normAutofit/>
          </a:bodyPr>
          <a:lstStyle/>
          <a:p>
            <a:pPr algn="l"/>
            <a:r>
              <a:rPr lang="en-US" sz="5000">
                <a:solidFill>
                  <a:schemeClr val="bg1"/>
                </a:solidFill>
              </a:rPr>
              <a:t>CUSTOMER RETENTION</a:t>
            </a:r>
          </a:p>
        </p:txBody>
      </p:sp>
      <p:sp>
        <p:nvSpPr>
          <p:cNvPr id="3" name="Subtitle 2">
            <a:extLst>
              <a:ext uri="{FF2B5EF4-FFF2-40B4-BE49-F238E27FC236}">
                <a16:creationId xmlns:a16="http://schemas.microsoft.com/office/drawing/2014/main" id="{36B69502-D44E-4663-8C31-DFA5CD31ECB6}"/>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 SARITA SHUKLA</a:t>
            </a:r>
          </a:p>
        </p:txBody>
      </p:sp>
      <p:cxnSp>
        <p:nvCxnSpPr>
          <p:cNvPr id="64" name="Straight Connector 6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5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9">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2EF930-566F-449F-A83B-75367F2B9F37}"/>
              </a:ext>
            </a:extLst>
          </p:cNvPr>
          <p:cNvSpPr>
            <a:spLocks noGrp="1"/>
          </p:cNvSpPr>
          <p:nvPr>
            <p:ph type="title"/>
          </p:nvPr>
        </p:nvSpPr>
        <p:spPr>
          <a:xfrm>
            <a:off x="838200" y="365125"/>
            <a:ext cx="5191125" cy="1325563"/>
          </a:xfrm>
        </p:spPr>
        <p:txBody>
          <a:bodyPr vert="horz" lIns="91440" tIns="45720" rIns="91440" bIns="45720" rtlCol="0" anchor="ctr">
            <a:normAutofit/>
          </a:bodyPr>
          <a:lstStyle/>
          <a:p>
            <a:r>
              <a:rPr lang="en-US" sz="4100"/>
              <a:t>MULTI – Output targets</a:t>
            </a:r>
            <a:br>
              <a:rPr lang="en-US" sz="4100"/>
            </a:br>
            <a:endParaRPr lang="en-US" sz="4100"/>
          </a:p>
        </p:txBody>
      </p:sp>
      <p:sp>
        <p:nvSpPr>
          <p:cNvPr id="4" name="TextBox 3">
            <a:extLst>
              <a:ext uri="{FF2B5EF4-FFF2-40B4-BE49-F238E27FC236}">
                <a16:creationId xmlns:a16="http://schemas.microsoft.com/office/drawing/2014/main" id="{697565D4-490B-48CB-ACDF-0F4D5EF87F54}"/>
              </a:ext>
            </a:extLst>
          </p:cNvPr>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The Categories of the target are as such as in the below, These categories can be converted into different columns as in ONE-HOT Encoder which looks like         </a:t>
            </a:r>
            <a:r>
              <a:rPr lang="en-US" sz="2000">
                <a:sym typeface="Wingdings" panose="05000000000000000000" pitchFamily="2" charset="2"/>
              </a:rPr>
              <a:t></a:t>
            </a:r>
            <a:endParaRPr lang="en-US" sz="2000"/>
          </a:p>
        </p:txBody>
      </p:sp>
      <p:pic>
        <p:nvPicPr>
          <p:cNvPr id="9" name="Picture 8">
            <a:extLst>
              <a:ext uri="{FF2B5EF4-FFF2-40B4-BE49-F238E27FC236}">
                <a16:creationId xmlns:a16="http://schemas.microsoft.com/office/drawing/2014/main" id="{36052BF7-7030-4009-BFE6-212877B50386}"/>
              </a:ext>
            </a:extLst>
          </p:cNvPr>
          <p:cNvPicPr>
            <a:picLocks noChangeAspect="1"/>
          </p:cNvPicPr>
          <p:nvPr/>
        </p:nvPicPr>
        <p:blipFill>
          <a:blip r:embed="rId2"/>
          <a:stretch>
            <a:fillRect/>
          </a:stretch>
        </p:blipFill>
        <p:spPr>
          <a:xfrm>
            <a:off x="7743896" y="691025"/>
            <a:ext cx="4126372" cy="1072856"/>
          </a:xfrm>
          <a:prstGeom prst="rect">
            <a:avLst/>
          </a:prstGeom>
        </p:spPr>
      </p:pic>
      <p:pic>
        <p:nvPicPr>
          <p:cNvPr id="15" name="Picture 14">
            <a:extLst>
              <a:ext uri="{FF2B5EF4-FFF2-40B4-BE49-F238E27FC236}">
                <a16:creationId xmlns:a16="http://schemas.microsoft.com/office/drawing/2014/main" id="{4F224DE6-6C31-4F71-9068-542D023F1994}"/>
              </a:ext>
            </a:extLst>
          </p:cNvPr>
          <p:cNvPicPr>
            <a:picLocks noChangeAspect="1"/>
          </p:cNvPicPr>
          <p:nvPr/>
        </p:nvPicPr>
        <p:blipFill>
          <a:blip r:embed="rId3"/>
          <a:stretch>
            <a:fillRect/>
          </a:stretch>
        </p:blipFill>
        <p:spPr>
          <a:xfrm>
            <a:off x="8772525" y="2754890"/>
            <a:ext cx="3097743" cy="1153909"/>
          </a:xfrm>
          <a:prstGeom prst="rect">
            <a:avLst/>
          </a:prstGeom>
        </p:spPr>
      </p:pic>
      <p:pic>
        <p:nvPicPr>
          <p:cNvPr id="6" name="Picture 5" descr="One in a crowd">
            <a:extLst>
              <a:ext uri="{FF2B5EF4-FFF2-40B4-BE49-F238E27FC236}">
                <a16:creationId xmlns:a16="http://schemas.microsoft.com/office/drawing/2014/main" id="{177B0E90-111F-4E99-9D47-89CC3E6479B5}"/>
              </a:ext>
            </a:extLst>
          </p:cNvPr>
          <p:cNvPicPr>
            <a:picLocks noChangeAspect="1"/>
          </p:cNvPicPr>
          <p:nvPr/>
        </p:nvPicPr>
        <p:blipFill>
          <a:blip r:embed="rId4"/>
          <a:stretch>
            <a:fillRect/>
          </a:stretch>
        </p:blipFill>
        <p:spPr>
          <a:xfrm>
            <a:off x="9553574" y="4589065"/>
            <a:ext cx="2316691" cy="1737518"/>
          </a:xfrm>
          <a:prstGeom prst="rect">
            <a:avLst/>
          </a:prstGeom>
        </p:spPr>
      </p:pic>
    </p:spTree>
    <p:extLst>
      <p:ext uri="{BB962C8B-B14F-4D97-AF65-F5344CB8AC3E}">
        <p14:creationId xmlns:p14="http://schemas.microsoft.com/office/powerpoint/2010/main" val="93930134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05FEE5D-6A83-45D5-9F64-B36B7BF2D263}"/>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DATA PREPROCESSING</a:t>
            </a:r>
            <a:br>
              <a:rPr lang="en-US" sz="3800" kern="1200">
                <a:solidFill>
                  <a:schemeClr val="bg1"/>
                </a:solidFill>
                <a:latin typeface="+mj-lt"/>
                <a:ea typeface="+mj-ea"/>
                <a:cs typeface="+mj-cs"/>
              </a:rPr>
            </a:br>
            <a:endParaRPr lang="en-US" sz="3800" kern="1200">
              <a:solidFill>
                <a:schemeClr val="bg1"/>
              </a:solidFill>
              <a:latin typeface="+mj-lt"/>
              <a:ea typeface="+mj-ea"/>
              <a:cs typeface="+mj-cs"/>
            </a:endParaRPr>
          </a:p>
        </p:txBody>
      </p:sp>
      <p:cxnSp>
        <p:nvCxnSpPr>
          <p:cNvPr id="34"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F644D7-9AC1-44F6-A445-FD237FFAF054}"/>
              </a:ext>
            </a:extLst>
          </p:cNvPr>
          <p:cNvSpPr txBox="1"/>
          <p:nvPr/>
        </p:nvSpPr>
        <p:spPr>
          <a:xfrm>
            <a:off x="392944" y="3429000"/>
            <a:ext cx="4586513" cy="364771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solidFill>
                  <a:schemeClr val="bg1"/>
                </a:solidFill>
              </a:rPr>
              <a:t>As all the predictors are categorical data, we need to encode it using LabelEncoder.</a:t>
            </a:r>
          </a:p>
          <a:p>
            <a:pPr marL="285750" indent="-228600">
              <a:lnSpc>
                <a:spcPct val="90000"/>
              </a:lnSpc>
              <a:spcAft>
                <a:spcPts val="600"/>
              </a:spcAft>
              <a:buFont typeface="Arial" panose="020B0604020202020204" pitchFamily="34" charset="0"/>
              <a:buChar char="•"/>
            </a:pPr>
            <a:r>
              <a:rPr lang="en-US" sz="2000">
                <a:solidFill>
                  <a:schemeClr val="bg1"/>
                </a:solidFill>
              </a:rPr>
              <a:t>No missing values, duplicate categories created and merged as one.</a:t>
            </a:r>
          </a:p>
          <a:p>
            <a:pPr marL="285750" indent="-228600">
              <a:lnSpc>
                <a:spcPct val="90000"/>
              </a:lnSpc>
              <a:spcAft>
                <a:spcPts val="600"/>
              </a:spcAft>
              <a:buFont typeface="Arial" panose="020B0604020202020204" pitchFamily="34" charset="0"/>
              <a:buChar char="•"/>
            </a:pPr>
            <a:r>
              <a:rPr lang="en-US" sz="2000">
                <a:solidFill>
                  <a:schemeClr val="bg1"/>
                </a:solidFill>
              </a:rPr>
              <a:t>No outlier treatment required in Categorical Data.</a:t>
            </a:r>
          </a:p>
          <a:p>
            <a:pPr marL="285750" indent="-228600">
              <a:lnSpc>
                <a:spcPct val="90000"/>
              </a:lnSpc>
              <a:spcAft>
                <a:spcPts val="600"/>
              </a:spcAft>
              <a:buFont typeface="Arial" panose="020B0604020202020204" pitchFamily="34" charset="0"/>
              <a:buChar char="•"/>
            </a:pPr>
            <a:r>
              <a:rPr lang="en-US" sz="2000">
                <a:solidFill>
                  <a:schemeClr val="bg1"/>
                </a:solidFill>
              </a:rPr>
              <a:t>PCA for Feature Selection, Noise Component Removal and Dimension Reduction</a:t>
            </a:r>
          </a:p>
        </p:txBody>
      </p:sp>
      <p:pic>
        <p:nvPicPr>
          <p:cNvPr id="6" name="Picture 5" descr="Graph">
            <a:extLst>
              <a:ext uri="{FF2B5EF4-FFF2-40B4-BE49-F238E27FC236}">
                <a16:creationId xmlns:a16="http://schemas.microsoft.com/office/drawing/2014/main" id="{98148A8C-2AE5-46CB-9C9E-F2A8AC5A29D2}"/>
              </a:ext>
            </a:extLst>
          </p:cNvPr>
          <p:cNvPicPr>
            <a:picLocks noChangeAspect="1"/>
          </p:cNvPicPr>
          <p:nvPr/>
        </p:nvPicPr>
        <p:blipFill rotWithShape="1">
          <a:blip r:embed="rId2"/>
          <a:srcRect t="701" r="-3" b="3351"/>
          <a:stretch/>
        </p:blipFill>
        <p:spPr>
          <a:xfrm>
            <a:off x="6525453" y="1"/>
            <a:ext cx="5666547" cy="3398024"/>
          </a:xfrm>
          <a:prstGeom prst="rect">
            <a:avLst/>
          </a:prstGeom>
        </p:spPr>
      </p:pic>
      <p:cxnSp>
        <p:nvCxnSpPr>
          <p:cNvPr id="35" name="Straight Connector 29">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63F8A945-E5E6-4AC8-AC2B-92D8B41B78A7}"/>
              </a:ext>
            </a:extLst>
          </p:cNvPr>
          <p:cNvPicPr>
            <a:picLocks noChangeAspect="1"/>
          </p:cNvPicPr>
          <p:nvPr/>
        </p:nvPicPr>
        <p:blipFill rotWithShape="1">
          <a:blip r:embed="rId3"/>
          <a:srcRect t="1753" r="-2" b="2642"/>
          <a:stretch/>
        </p:blipFill>
        <p:spPr>
          <a:xfrm>
            <a:off x="6522277" y="3398024"/>
            <a:ext cx="5669723" cy="3469076"/>
          </a:xfrm>
          <a:prstGeom prst="rect">
            <a:avLst/>
          </a:prstGeom>
        </p:spPr>
      </p:pic>
      <p:sp>
        <p:nvSpPr>
          <p:cNvPr id="13" name="TextBox 12">
            <a:extLst>
              <a:ext uri="{FF2B5EF4-FFF2-40B4-BE49-F238E27FC236}">
                <a16:creationId xmlns:a16="http://schemas.microsoft.com/office/drawing/2014/main" id="{31467AA9-5D94-44F4-9C94-23AA480F669E}"/>
              </a:ext>
            </a:extLst>
          </p:cNvPr>
          <p:cNvSpPr txBox="1"/>
          <p:nvPr/>
        </p:nvSpPr>
        <p:spPr>
          <a:xfrm>
            <a:off x="214727" y="1168984"/>
            <a:ext cx="6096000" cy="1908215"/>
          </a:xfrm>
          <a:prstGeom prst="rect">
            <a:avLst/>
          </a:prstGeom>
          <a:noFill/>
        </p:spPr>
        <p:txBody>
          <a:bodyPr wrap="square">
            <a:spAutoFit/>
          </a:bodyPr>
          <a:lstStyle/>
          <a:p>
            <a:pPr algn="just">
              <a:spcAft>
                <a:spcPts val="600"/>
              </a:spcAft>
            </a:pPr>
            <a:r>
              <a:rPr lang="en-IN" dirty="0">
                <a:solidFill>
                  <a:srgbClr val="6B6255"/>
                </a:solidFill>
              </a:rPr>
              <a:t>PCA plots No of components Vs % of information about the Data.</a:t>
            </a:r>
          </a:p>
          <a:p>
            <a:pPr algn="just">
              <a:spcAft>
                <a:spcPts val="600"/>
              </a:spcAft>
            </a:pPr>
            <a:r>
              <a:rPr lang="en-IN" dirty="0">
                <a:solidFill>
                  <a:srgbClr val="6B6255"/>
                </a:solidFill>
              </a:rPr>
              <a:t>PCA Tells us out of 71 components, up to 30 components are able to give us 100% information about the target variable.</a:t>
            </a:r>
          </a:p>
          <a:p>
            <a:pPr algn="just">
              <a:spcAft>
                <a:spcPts val="600"/>
              </a:spcAft>
            </a:pPr>
            <a:r>
              <a:rPr lang="en-IN" dirty="0">
                <a:solidFill>
                  <a:srgbClr val="6B6255"/>
                </a:solidFill>
              </a:rPr>
              <a:t>Noise component is high, So we train out model using 30 Components</a:t>
            </a:r>
          </a:p>
        </p:txBody>
      </p:sp>
    </p:spTree>
    <p:extLst>
      <p:ext uri="{BB962C8B-B14F-4D97-AF65-F5344CB8AC3E}">
        <p14:creationId xmlns:p14="http://schemas.microsoft.com/office/powerpoint/2010/main" val="309019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6F07F10-940E-479F-AB65-229971929134}"/>
              </a:ext>
            </a:extLst>
          </p:cNvPr>
          <p:cNvSpPr>
            <a:spLocks noGrp="1"/>
          </p:cNvSpPr>
          <p:nvPr>
            <p:ph type="title"/>
          </p:nvPr>
        </p:nvSpPr>
        <p:spPr>
          <a:xfrm>
            <a:off x="1020467" y="1397120"/>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MODEL Evaluation</a:t>
            </a:r>
            <a:br>
              <a:rPr lang="en-US" sz="3800" kern="1200">
                <a:solidFill>
                  <a:schemeClr val="bg1"/>
                </a:solidFill>
                <a:latin typeface="+mj-lt"/>
                <a:ea typeface="+mj-ea"/>
                <a:cs typeface="+mj-cs"/>
              </a:rPr>
            </a:br>
            <a:endParaRPr lang="en-US" sz="3800" kern="1200">
              <a:solidFill>
                <a:schemeClr val="bg1"/>
              </a:solidFill>
              <a:latin typeface="+mj-lt"/>
              <a:ea typeface="+mj-ea"/>
              <a:cs typeface="+mj-cs"/>
            </a:endParaRPr>
          </a:p>
        </p:txBody>
      </p:sp>
      <p:sp>
        <p:nvSpPr>
          <p:cNvPr id="4" name="TextBox 3">
            <a:extLst>
              <a:ext uri="{FF2B5EF4-FFF2-40B4-BE49-F238E27FC236}">
                <a16:creationId xmlns:a16="http://schemas.microsoft.com/office/drawing/2014/main" id="{4DC688AC-3126-44BD-AD09-798EB75FBA0D}"/>
              </a:ext>
            </a:extLst>
          </p:cNvPr>
          <p:cNvSpPr txBox="1"/>
          <p:nvPr/>
        </p:nvSpPr>
        <p:spPr>
          <a:xfrm>
            <a:off x="1020467" y="2891752"/>
            <a:ext cx="4707671" cy="23345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a:solidFill>
                  <a:schemeClr val="bg1"/>
                </a:solidFill>
              </a:rPr>
              <a:t>Metrics for evaluation is : Accuracy Score</a:t>
            </a:r>
          </a:p>
          <a:p>
            <a:pPr indent="-228600">
              <a:lnSpc>
                <a:spcPct val="90000"/>
              </a:lnSpc>
              <a:spcAft>
                <a:spcPts val="600"/>
              </a:spcAft>
              <a:buFont typeface="Arial" panose="020B0604020202020204" pitchFamily="34" charset="0"/>
              <a:buChar char="•"/>
            </a:pPr>
            <a:r>
              <a:rPr lang="en-US" sz="1300">
                <a:solidFill>
                  <a:schemeClr val="bg1"/>
                </a:solidFill>
              </a:rPr>
              <a:t>Metrics for training: cross validation score.</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Model is trained with RANDOMFOREST CLASSIFIER</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Accuracy Score: 1.0</a:t>
            </a:r>
          </a:p>
          <a:p>
            <a:pPr indent="-228600">
              <a:lnSpc>
                <a:spcPct val="90000"/>
              </a:lnSpc>
              <a:spcAft>
                <a:spcPts val="600"/>
              </a:spcAft>
              <a:buFont typeface="Arial" panose="020B0604020202020204" pitchFamily="34" charset="0"/>
              <a:buChar char="•"/>
            </a:pPr>
            <a:r>
              <a:rPr lang="en-US" sz="1300">
                <a:solidFill>
                  <a:schemeClr val="bg1"/>
                </a:solidFill>
              </a:rPr>
              <a:t>Training Score of : 1.0</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Precision/recall score of all the targets are : 1.0</a:t>
            </a:r>
          </a:p>
        </p:txBody>
      </p:sp>
      <p:pic>
        <p:nvPicPr>
          <p:cNvPr id="5" name="Picture 4">
            <a:extLst>
              <a:ext uri="{FF2B5EF4-FFF2-40B4-BE49-F238E27FC236}">
                <a16:creationId xmlns:a16="http://schemas.microsoft.com/office/drawing/2014/main" id="{63092D98-2279-48ED-9D46-0B477A9FD713}"/>
              </a:ext>
            </a:extLst>
          </p:cNvPr>
          <p:cNvPicPr>
            <a:picLocks noChangeAspect="1"/>
          </p:cNvPicPr>
          <p:nvPr/>
        </p:nvPicPr>
        <p:blipFill>
          <a:blip r:embed="rId2"/>
          <a:stretch>
            <a:fillRect/>
          </a:stretch>
        </p:blipFill>
        <p:spPr>
          <a:xfrm>
            <a:off x="6249692" y="2237630"/>
            <a:ext cx="5037433" cy="2077940"/>
          </a:xfrm>
          <a:prstGeom prst="rect">
            <a:avLst/>
          </a:prstGeom>
        </p:spPr>
      </p:pic>
      <p:sp>
        <p:nvSpPr>
          <p:cNvPr id="19" name="Rectangle 11">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23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4EC6FC-53DA-4E31-A19D-FEA529002017}"/>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a:solidFill>
                  <a:srgbClr val="FFFFFF"/>
                </a:solidFill>
                <a:latin typeface="+mj-lt"/>
                <a:ea typeface="+mj-ea"/>
                <a:cs typeface="+mj-cs"/>
              </a:rPr>
              <a:t>Limitations</a:t>
            </a:r>
            <a:br>
              <a:rPr lang="en-US" kern="1200">
                <a:solidFill>
                  <a:srgbClr val="FFFFFF"/>
                </a:solidFill>
                <a:latin typeface="+mj-lt"/>
                <a:ea typeface="+mj-ea"/>
                <a:cs typeface="+mj-cs"/>
              </a:rPr>
            </a:br>
            <a:endParaRPr lang="en-US"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BEBE54D-1D71-49E1-BC39-118C115D5324}"/>
              </a:ext>
            </a:extLst>
          </p:cNvPr>
          <p:cNvSpPr txBox="1"/>
          <p:nvPr/>
        </p:nvSpPr>
        <p:spPr>
          <a:xfrm>
            <a:off x="838201" y="2022601"/>
            <a:ext cx="10515598" cy="415436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There are also limitations in my research. First, the sample group is not wildly enough; I used a Chinese Email list, so the opinion of customer is not in an international scope. Second, the questionnaire question could be designed more skillful.</a:t>
            </a:r>
          </a:p>
          <a:p>
            <a:pPr marL="285750" indent="-228600">
              <a:lnSpc>
                <a:spcPct val="90000"/>
              </a:lnSpc>
              <a:spcAft>
                <a:spcPts val="600"/>
              </a:spcAft>
              <a:buFont typeface="Arial" panose="020B0604020202020204" pitchFamily="34" charset="0"/>
              <a:buChar char="•"/>
            </a:pPr>
            <a:r>
              <a:rPr lang="en-US" sz="2000">
                <a:solidFill>
                  <a:srgbClr val="FFFFFF"/>
                </a:solidFill>
              </a:rPr>
              <a:t> During the research process of this thesis some more interesting research areas are come out. The relationship between E-satisfaction, E-service quality, E-loyalty and Switch barriers. How exactly they affect each other. </a:t>
            </a:r>
          </a:p>
          <a:p>
            <a:pPr marL="285750" indent="-228600">
              <a:lnSpc>
                <a:spcPct val="90000"/>
              </a:lnSpc>
              <a:spcAft>
                <a:spcPts val="600"/>
              </a:spcAft>
              <a:buFont typeface="Arial" panose="020B0604020202020204" pitchFamily="34" charset="0"/>
              <a:buChar char="•"/>
            </a:pPr>
            <a:r>
              <a:rPr lang="en-US" sz="2000">
                <a:solidFill>
                  <a:srgbClr val="FFFFFF"/>
                </a:solidFill>
              </a:rPr>
              <a:t>I have some little discussion in this thesis but it still need further investigate and prove How to use member community to improve customer relationship</a:t>
            </a:r>
          </a:p>
        </p:txBody>
      </p:sp>
    </p:spTree>
    <p:extLst>
      <p:ext uri="{BB962C8B-B14F-4D97-AF65-F5344CB8AC3E}">
        <p14:creationId xmlns:p14="http://schemas.microsoft.com/office/powerpoint/2010/main" val="97622126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4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tationary, writing implement, pen&#10;&#10;Description automatically generated">
            <a:extLst>
              <a:ext uri="{FF2B5EF4-FFF2-40B4-BE49-F238E27FC236}">
                <a16:creationId xmlns:a16="http://schemas.microsoft.com/office/drawing/2014/main" id="{9D985F85-C83D-4B5A-99F4-3D7B75B5AE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38488" y="643467"/>
            <a:ext cx="8315023" cy="5571066"/>
          </a:xfrm>
          <a:prstGeom prst="rect">
            <a:avLst/>
          </a:prstGeom>
        </p:spPr>
      </p:pic>
      <p:sp>
        <p:nvSpPr>
          <p:cNvPr id="4" name="TextBox 3">
            <a:extLst>
              <a:ext uri="{FF2B5EF4-FFF2-40B4-BE49-F238E27FC236}">
                <a16:creationId xmlns:a16="http://schemas.microsoft.com/office/drawing/2014/main" id="{552AAE7F-C38F-4917-A011-E40FE4C6E059}"/>
              </a:ext>
            </a:extLst>
          </p:cNvPr>
          <p:cNvSpPr txBox="1"/>
          <p:nvPr/>
        </p:nvSpPr>
        <p:spPr>
          <a:xfrm>
            <a:off x="7813420" y="6014478"/>
            <a:ext cx="2440091"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edm310.blogspot.com/2014/11/another-thank-you-i-just-want-to-thank.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extLst>
      <p:ext uri="{BB962C8B-B14F-4D97-AF65-F5344CB8AC3E}">
        <p14:creationId xmlns:p14="http://schemas.microsoft.com/office/powerpoint/2010/main" val="210523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1" name="Picture 20" descr="Graph">
            <a:extLst>
              <a:ext uri="{FF2B5EF4-FFF2-40B4-BE49-F238E27FC236}">
                <a16:creationId xmlns:a16="http://schemas.microsoft.com/office/drawing/2014/main" id="{808C926B-0583-4D7C-B8C8-086A01659CE8}"/>
              </a:ext>
            </a:extLst>
          </p:cNvPr>
          <p:cNvPicPr>
            <a:picLocks noChangeAspect="1"/>
          </p:cNvPicPr>
          <p:nvPr/>
        </p:nvPicPr>
        <p:blipFill rotWithShape="1">
          <a:blip r:embed="rId2">
            <a:alphaModFix amt="60000"/>
          </a:blip>
          <a:srcRect t="3982" b="6019"/>
          <a:stretch/>
        </p:blipFill>
        <p:spPr>
          <a:xfrm>
            <a:off x="-1" y="10"/>
            <a:ext cx="12192001" cy="6857990"/>
          </a:xfrm>
          <a:prstGeom prst="rect">
            <a:avLst/>
          </a:prstGeom>
        </p:spPr>
      </p:pic>
      <p:sp>
        <p:nvSpPr>
          <p:cNvPr id="2" name="Title 1">
            <a:extLst>
              <a:ext uri="{FF2B5EF4-FFF2-40B4-BE49-F238E27FC236}">
                <a16:creationId xmlns:a16="http://schemas.microsoft.com/office/drawing/2014/main" id="{77080441-0154-4B9C-9496-9C287C33E924}"/>
              </a:ext>
            </a:extLst>
          </p:cNvPr>
          <p:cNvSpPr>
            <a:spLocks noGrp="1"/>
          </p:cNvSpPr>
          <p:nvPr>
            <p:ph type="ctrTitle"/>
          </p:nvPr>
        </p:nvSpPr>
        <p:spPr>
          <a:xfrm>
            <a:off x="841248" y="600427"/>
            <a:ext cx="9875520" cy="3299902"/>
          </a:xfrm>
        </p:spPr>
        <p:txBody>
          <a:bodyPr vert="horz" lIns="91440" tIns="45720" rIns="91440" bIns="45720" rtlCol="0">
            <a:normAutofit fontScale="90000"/>
          </a:bodyPr>
          <a:lstStyle/>
          <a:p>
            <a:pPr algn="l"/>
            <a:r>
              <a:rPr lang="en-US" sz="2100" b="1" i="0" kern="1200" dirty="0">
                <a:solidFill>
                  <a:schemeClr val="bg1">
                    <a:lumMod val="95000"/>
                  </a:schemeClr>
                </a:solidFill>
                <a:effectLst/>
                <a:latin typeface="+mj-lt"/>
                <a:ea typeface="+mj-ea"/>
                <a:cs typeface="+mj-cs"/>
              </a:rPr>
              <a:t>Customer retention strategies enable you to both provide and extract more value from your existing customer base. You want to ensure the customers you worked so hard to acquire stay with you, have a great customer experience, and continue to get value from your products.</a:t>
            </a:r>
            <a:br>
              <a:rPr lang="en-US" sz="2100" b="1" i="0" kern="1200" dirty="0">
                <a:solidFill>
                  <a:schemeClr val="bg1">
                    <a:lumMod val="95000"/>
                  </a:schemeClr>
                </a:solidFill>
                <a:effectLst/>
                <a:latin typeface="+mj-lt"/>
                <a:ea typeface="+mj-ea"/>
                <a:cs typeface="+mj-cs"/>
              </a:rPr>
            </a:br>
            <a:r>
              <a:rPr lang="en-US" sz="2100" b="1" i="0" kern="1200" dirty="0">
                <a:solidFill>
                  <a:schemeClr val="bg1">
                    <a:lumMod val="95000"/>
                  </a:schemeClr>
                </a:solidFill>
                <a:effectLst/>
                <a:latin typeface="+mj-lt"/>
                <a:ea typeface="+mj-ea"/>
                <a:cs typeface="+mj-cs"/>
              </a:rPr>
              <a:t>In short, acquisition creates a foundation of customers while your retention strategy is how you build customer relationships and maximize revenue for each one. But how much time and resources should you devote to your retention program? The answer to that depends on your store.</a:t>
            </a:r>
            <a:br>
              <a:rPr lang="en-US" sz="2100" b="1" i="0" kern="1200" dirty="0">
                <a:solidFill>
                  <a:schemeClr val="bg1">
                    <a:lumMod val="95000"/>
                  </a:schemeClr>
                </a:solidFill>
                <a:effectLst/>
                <a:latin typeface="+mj-lt"/>
                <a:ea typeface="+mj-ea"/>
                <a:cs typeface="+mj-cs"/>
              </a:rPr>
            </a:br>
            <a:br>
              <a:rPr lang="en-US" sz="2100" b="1" i="0" kern="1200" dirty="0">
                <a:solidFill>
                  <a:schemeClr val="bg1">
                    <a:lumMod val="95000"/>
                  </a:schemeClr>
                </a:solidFill>
                <a:effectLst/>
                <a:latin typeface="+mj-lt"/>
                <a:ea typeface="+mj-ea"/>
                <a:cs typeface="+mj-cs"/>
              </a:rPr>
            </a:br>
            <a:br>
              <a:rPr lang="en-US" sz="2100" b="1" i="0" kern="1200" dirty="0">
                <a:solidFill>
                  <a:schemeClr val="bg1">
                    <a:lumMod val="95000"/>
                  </a:schemeClr>
                </a:solidFill>
                <a:effectLst/>
                <a:latin typeface="+mj-lt"/>
                <a:ea typeface="+mj-ea"/>
                <a:cs typeface="+mj-cs"/>
              </a:rPr>
            </a:br>
            <a:br>
              <a:rPr lang="en-US" sz="2100" b="1" i="0" kern="1200" dirty="0">
                <a:solidFill>
                  <a:schemeClr val="bg1">
                    <a:lumMod val="95000"/>
                  </a:schemeClr>
                </a:solidFill>
                <a:effectLst/>
                <a:latin typeface="+mj-lt"/>
                <a:ea typeface="+mj-ea"/>
                <a:cs typeface="+mj-cs"/>
              </a:rPr>
            </a:br>
            <a:endParaRPr lang="en-US" sz="2100" b="1" kern="1200" dirty="0">
              <a:solidFill>
                <a:schemeClr val="bg1">
                  <a:lumMod val="95000"/>
                </a:schemeClr>
              </a:solidFill>
              <a:latin typeface="+mj-lt"/>
              <a:ea typeface="+mj-ea"/>
              <a:cs typeface="+mj-cs"/>
            </a:endParaRPr>
          </a:p>
        </p:txBody>
      </p:sp>
      <p:sp>
        <p:nvSpPr>
          <p:cNvPr id="6" name="Subtitle 5">
            <a:extLst>
              <a:ext uri="{FF2B5EF4-FFF2-40B4-BE49-F238E27FC236}">
                <a16:creationId xmlns:a16="http://schemas.microsoft.com/office/drawing/2014/main" id="{E30617E8-1651-4DAD-A07C-696B01A3342D}"/>
              </a:ext>
            </a:extLst>
          </p:cNvPr>
          <p:cNvSpPr>
            <a:spLocks noGrp="1"/>
          </p:cNvSpPr>
          <p:nvPr>
            <p:ph type="subTitle" idx="1"/>
          </p:nvPr>
        </p:nvSpPr>
        <p:spPr>
          <a:xfrm>
            <a:off x="859536" y="4072045"/>
            <a:ext cx="9875520" cy="1414355"/>
          </a:xfrm>
        </p:spPr>
        <p:txBody>
          <a:bodyPr>
            <a:normAutofit/>
          </a:bodyPr>
          <a:lstStyle/>
          <a:p>
            <a:pPr algn="l"/>
            <a:r>
              <a:rPr lang="en-US">
                <a:solidFill>
                  <a:srgbClr val="FFFFFF"/>
                </a:solidFill>
              </a:rPr>
              <a:t>ABSTRACT</a:t>
            </a:r>
            <a:endParaRPr lang="en-IN">
              <a:solidFill>
                <a:srgbClr val="FFFFFF"/>
              </a:solidFill>
            </a:endParaRPr>
          </a:p>
        </p:txBody>
      </p:sp>
    </p:spTree>
    <p:extLst>
      <p:ext uri="{BB962C8B-B14F-4D97-AF65-F5344CB8AC3E}">
        <p14:creationId xmlns:p14="http://schemas.microsoft.com/office/powerpoint/2010/main" val="33941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F9396-BDEB-4947-B695-5DFF1F35D03A}"/>
              </a:ext>
            </a:extLst>
          </p:cNvPr>
          <p:cNvSpPr>
            <a:spLocks noGrp="1"/>
          </p:cNvSpPr>
          <p:nvPr>
            <p:ph type="title"/>
          </p:nvPr>
        </p:nvSpPr>
        <p:spPr>
          <a:xfrm>
            <a:off x="914400" y="3600504"/>
            <a:ext cx="11163509" cy="2267683"/>
          </a:xfrm>
        </p:spPr>
        <p:txBody>
          <a:bodyPr vert="horz" lIns="91440" tIns="45720" rIns="91440" bIns="45720" rtlCol="0" anchor="b">
            <a:noAutofit/>
          </a:bodyPr>
          <a:lstStyle/>
          <a:p>
            <a:pPr algn="ctr"/>
            <a:r>
              <a:rPr lang="en-US" sz="1600" b="1" i="0" kern="1200" dirty="0">
                <a:solidFill>
                  <a:schemeClr val="tx1"/>
                </a:solidFill>
                <a:effectLst/>
                <a:latin typeface="+mj-lt"/>
                <a:ea typeface="+mj-ea"/>
                <a:cs typeface="+mj-cs"/>
              </a:rPr>
              <a:t>Main Objective of the problem statement is to find the parameters that influences the customers to stay </a:t>
            </a:r>
            <a:r>
              <a:rPr lang="en-US" sz="1600" b="1" kern="1200" dirty="0">
                <a:solidFill>
                  <a:schemeClr val="tx1"/>
                </a:solidFill>
                <a:latin typeface="+mj-lt"/>
                <a:ea typeface="+mj-ea"/>
                <a:cs typeface="+mj-cs"/>
              </a:rPr>
              <a:t>with a online retailer. </a:t>
            </a:r>
            <a:br>
              <a:rPr lang="en-US" sz="1600" b="1" kern="1200" dirty="0">
                <a:solidFill>
                  <a:schemeClr val="tx1"/>
                </a:solidFill>
                <a:latin typeface="+mj-lt"/>
                <a:ea typeface="+mj-ea"/>
                <a:cs typeface="+mj-cs"/>
              </a:rPr>
            </a:br>
            <a:br>
              <a:rPr lang="en-US" sz="1600" b="1" kern="1200" dirty="0">
                <a:solidFill>
                  <a:schemeClr val="tx1"/>
                </a:solidFill>
                <a:latin typeface="+mj-lt"/>
                <a:ea typeface="+mj-ea"/>
                <a:cs typeface="+mj-cs"/>
              </a:rPr>
            </a:br>
            <a:r>
              <a:rPr lang="en-US" sz="1600" b="1" kern="1200" dirty="0">
                <a:solidFill>
                  <a:schemeClr val="tx1"/>
                </a:solidFill>
                <a:latin typeface="+mj-lt"/>
                <a:ea typeface="+mj-ea"/>
                <a:cs typeface="+mj-cs"/>
              </a:rPr>
              <a:t>To Find patterns  in the customer behavior according to their likes and dislikes that influenced the target being which online retail website customer recommend the most.</a:t>
            </a:r>
            <a:br>
              <a:rPr lang="en-US" sz="1600" b="1" kern="1200" dirty="0">
                <a:solidFill>
                  <a:schemeClr val="tx1"/>
                </a:solidFill>
                <a:latin typeface="+mj-lt"/>
                <a:ea typeface="+mj-ea"/>
                <a:cs typeface="+mj-cs"/>
              </a:rPr>
            </a:br>
            <a:br>
              <a:rPr lang="en-US" sz="1600" b="1" kern="1200" dirty="0">
                <a:solidFill>
                  <a:schemeClr val="tx1"/>
                </a:solidFill>
                <a:latin typeface="+mj-lt"/>
                <a:ea typeface="+mj-ea"/>
                <a:cs typeface="+mj-cs"/>
              </a:rPr>
            </a:br>
            <a:r>
              <a:rPr lang="en-US" sz="1600" b="1" kern="1200" dirty="0">
                <a:solidFill>
                  <a:schemeClr val="tx1"/>
                </a:solidFill>
                <a:latin typeface="+mj-lt"/>
                <a:ea typeface="+mj-ea"/>
                <a:cs typeface="+mj-cs"/>
              </a:rPr>
              <a:t>The Target of this problem is to know according to the survey of a customer, which online retail websites a customers would recommend from (Amazon/ Flipkart/ Myntra/ Paytm/ Snapdeal).  </a:t>
            </a:r>
            <a:br>
              <a:rPr lang="en-US" sz="1600" b="1" kern="1200" dirty="0">
                <a:solidFill>
                  <a:schemeClr val="tx1"/>
                </a:solidFill>
                <a:latin typeface="+mj-lt"/>
                <a:ea typeface="+mj-ea"/>
                <a:cs typeface="+mj-cs"/>
              </a:rPr>
            </a:br>
            <a:br>
              <a:rPr lang="en-US" sz="1600" b="1" kern="1200" dirty="0">
                <a:solidFill>
                  <a:schemeClr val="tx1"/>
                </a:solidFill>
                <a:latin typeface="+mj-lt"/>
                <a:ea typeface="+mj-ea"/>
                <a:cs typeface="+mj-cs"/>
              </a:rPr>
            </a:br>
            <a:r>
              <a:rPr lang="en-US" sz="1600" b="1" kern="1200" dirty="0">
                <a:solidFill>
                  <a:schemeClr val="tx1"/>
                </a:solidFill>
                <a:latin typeface="+mj-lt"/>
                <a:ea typeface="+mj-ea"/>
                <a:cs typeface="+mj-cs"/>
              </a:rPr>
              <a:t>This Problem Statement involves recommending 1 or more websites making this a Multi-target Classifier Problem.</a:t>
            </a:r>
            <a:br>
              <a:rPr lang="en-US" sz="1600" b="1" kern="1200" dirty="0">
                <a:solidFill>
                  <a:schemeClr val="tx1"/>
                </a:solidFill>
                <a:latin typeface="+mj-lt"/>
                <a:ea typeface="+mj-ea"/>
                <a:cs typeface="+mj-cs"/>
              </a:rPr>
            </a:br>
            <a:br>
              <a:rPr lang="en-US" sz="1600" b="1" kern="1200" dirty="0">
                <a:solidFill>
                  <a:schemeClr val="tx1"/>
                </a:solidFill>
                <a:latin typeface="+mj-lt"/>
                <a:ea typeface="+mj-ea"/>
                <a:cs typeface="+mj-cs"/>
              </a:rPr>
            </a:br>
            <a:endParaRPr lang="en-US" sz="1600" b="1" kern="1200" dirty="0">
              <a:solidFill>
                <a:schemeClr val="tx1"/>
              </a:solidFill>
              <a:latin typeface="+mj-lt"/>
              <a:ea typeface="+mj-ea"/>
              <a:cs typeface="+mj-cs"/>
            </a:endParaRPr>
          </a:p>
        </p:txBody>
      </p:sp>
      <p:pic>
        <p:nvPicPr>
          <p:cNvPr id="41" name="Picture 10" descr="Paytm Free Icon of Social Icons Circular Color">
            <a:extLst>
              <a:ext uri="{FF2B5EF4-FFF2-40B4-BE49-F238E27FC236}">
                <a16:creationId xmlns:a16="http://schemas.microsoft.com/office/drawing/2014/main" id="{D85EA011-2DA9-49D6-9DA2-70246A438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206098" y="552354"/>
            <a:ext cx="2240384" cy="22403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Snapdeal Online Shopping App Snapdeal Online Shopping App – Your Gateway to  First-Class Online Shopping … | Cute funny baby videos, Shopping app, Cute  funny babies">
            <a:extLst>
              <a:ext uri="{FF2B5EF4-FFF2-40B4-BE49-F238E27FC236}">
                <a16:creationId xmlns:a16="http://schemas.microsoft.com/office/drawing/2014/main" id="{39CD2BB9-E0A9-4013-A5AE-8F1C9FFD6974}"/>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15685" r="1" b="461"/>
          <a:stretch/>
        </p:blipFill>
        <p:spPr bwMode="auto">
          <a:xfrm>
            <a:off x="2588062" y="728620"/>
            <a:ext cx="2251332" cy="18878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Amazon Free Icon of Most Usable Logos Icons">
            <a:extLst>
              <a:ext uri="{FF2B5EF4-FFF2-40B4-BE49-F238E27FC236}">
                <a16:creationId xmlns:a16="http://schemas.microsoft.com/office/drawing/2014/main" id="{31931026-7D52-4157-99EB-9916E82C30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 b="-5"/>
          <a:stretch/>
        </p:blipFill>
        <p:spPr bwMode="auto">
          <a:xfrm>
            <a:off x="4980974" y="552354"/>
            <a:ext cx="2240384" cy="22403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Upto 50 Off - Icon Of Flipkart, HD Png Download - 587x587 (#9388899) PNG  Image - PngJoy">
            <a:extLst>
              <a:ext uri="{FF2B5EF4-FFF2-40B4-BE49-F238E27FC236}">
                <a16:creationId xmlns:a16="http://schemas.microsoft.com/office/drawing/2014/main" id="{3D231878-4558-47F7-83EB-A3AA798939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33" r="-4" b="8597"/>
          <a:stretch/>
        </p:blipFill>
        <p:spPr bwMode="auto">
          <a:xfrm>
            <a:off x="7362938" y="707101"/>
            <a:ext cx="2251332" cy="1930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Myntra Logo (2021) Download Vector">
            <a:extLst>
              <a:ext uri="{FF2B5EF4-FFF2-40B4-BE49-F238E27FC236}">
                <a16:creationId xmlns:a16="http://schemas.microsoft.com/office/drawing/2014/main" id="{F29670EA-025C-41CA-B966-AC683825FD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31" r="-3" b="8336"/>
          <a:stretch/>
        </p:blipFill>
        <p:spPr bwMode="auto">
          <a:xfrm>
            <a:off x="9750377" y="1077409"/>
            <a:ext cx="2251332" cy="119027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62D2FD08-64C2-4FA9-84C3-1969A480F514}"/>
              </a:ext>
            </a:extLst>
          </p:cNvPr>
          <p:cNvSpPr>
            <a:spLocks noGrp="1"/>
          </p:cNvSpPr>
          <p:nvPr>
            <p:ph type="body" sz="half" idx="2"/>
          </p:nvPr>
        </p:nvSpPr>
        <p:spPr>
          <a:xfrm>
            <a:off x="838202" y="6150899"/>
            <a:ext cx="10515595" cy="548166"/>
          </a:xfrm>
        </p:spPr>
        <p:txBody>
          <a:bodyPr vert="horz" lIns="91440" tIns="45720" rIns="91440" bIns="45720" rtlCol="0">
            <a:normAutofit/>
          </a:bodyPr>
          <a:lstStyle/>
          <a:p>
            <a:pPr indent="-228600" algn="ctr">
              <a:buFont typeface="Arial" panose="020B0604020202020204" pitchFamily="34" charset="0"/>
              <a:buChar char="•"/>
            </a:pPr>
            <a:r>
              <a:rPr lang="en-US" sz="2000" dirty="0"/>
              <a:t>MAIN OBJECTIVE</a:t>
            </a:r>
          </a:p>
          <a:p>
            <a:pPr indent="-228600" algn="ctr">
              <a:buFont typeface="Arial" panose="020B0604020202020204" pitchFamily="34" charset="0"/>
              <a:buChar char="•"/>
            </a:pPr>
            <a:endParaRPr lang="en-US" sz="2000" dirty="0"/>
          </a:p>
        </p:txBody>
      </p:sp>
    </p:spTree>
    <p:extLst>
      <p:ext uri="{BB962C8B-B14F-4D97-AF65-F5344CB8AC3E}">
        <p14:creationId xmlns:p14="http://schemas.microsoft.com/office/powerpoint/2010/main" val="8906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6">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7267B6B8-1AB9-4CB9-9736-F80DD52D357B}"/>
              </a:ext>
            </a:extLst>
          </p:cNvPr>
          <p:cNvSpPr>
            <a:spLocks noGrp="1"/>
          </p:cNvSpPr>
          <p:nvPr>
            <p:ph type="title"/>
          </p:nvPr>
        </p:nvSpPr>
        <p:spPr>
          <a:xfrm>
            <a:off x="841248" y="5010912"/>
            <a:ext cx="2889504" cy="1344168"/>
          </a:xfrm>
        </p:spPr>
        <p:txBody>
          <a:bodyPr vert="horz" lIns="91440" tIns="45720" rIns="91440" bIns="45720" rtlCol="0" anchor="ctr">
            <a:normAutofit/>
          </a:bodyPr>
          <a:lstStyle/>
          <a:p>
            <a:r>
              <a:rPr lang="en-US" sz="1200" b="0" i="0">
                <a:solidFill>
                  <a:schemeClr val="bg1"/>
                </a:solidFill>
                <a:effectLst/>
              </a:rPr>
              <a:t>- There are total 71 Features. Data Type of all the Features are objects i.e Categorical Data.</a:t>
            </a:r>
            <a:br>
              <a:rPr lang="en-US" sz="1200" b="0" i="0">
                <a:solidFill>
                  <a:schemeClr val="bg1"/>
                </a:solidFill>
                <a:effectLst/>
              </a:rPr>
            </a:br>
            <a:r>
              <a:rPr lang="en-US" sz="1200" b="0" i="0">
                <a:solidFill>
                  <a:schemeClr val="bg1"/>
                </a:solidFill>
                <a:effectLst/>
              </a:rPr>
              <a:t>- No Missing Values. There were some duplicate categories.</a:t>
            </a:r>
            <a:br>
              <a:rPr lang="en-US" sz="1200" b="0" i="0">
                <a:solidFill>
                  <a:schemeClr val="bg1"/>
                </a:solidFill>
                <a:effectLst/>
              </a:rPr>
            </a:br>
            <a:r>
              <a:rPr lang="en-US" sz="1200">
                <a:solidFill>
                  <a:schemeClr val="bg1"/>
                </a:solidFill>
              </a:rPr>
              <a:t>- Refer the Below Questions to see the Survey question</a:t>
            </a:r>
          </a:p>
        </p:txBody>
      </p:sp>
      <p:pic>
        <p:nvPicPr>
          <p:cNvPr id="10" name="Picture Placeholder 9" descr="Text, letter&#10;&#10;Description automatically generated">
            <a:extLst>
              <a:ext uri="{FF2B5EF4-FFF2-40B4-BE49-F238E27FC236}">
                <a16:creationId xmlns:a16="http://schemas.microsoft.com/office/drawing/2014/main" id="{1A935DA3-8780-47C3-AEDF-AC06609C8EC5}"/>
              </a:ext>
            </a:extLst>
          </p:cNvPr>
          <p:cNvPicPr>
            <a:picLocks noGrp="1" noChangeAspect="1"/>
          </p:cNvPicPr>
          <p:nvPr>
            <p:ph type="pic" idx="1"/>
          </p:nvPr>
        </p:nvPicPr>
        <p:blipFill>
          <a:blip r:embed="rId2"/>
          <a:srcRect t="3117" b="3117"/>
          <a:stretch>
            <a:fillRect/>
          </a:stretch>
        </p:blipFill>
        <p:spPr>
          <a:xfrm>
            <a:off x="724807" y="424328"/>
            <a:ext cx="5030436" cy="3973936"/>
          </a:xfrm>
          <a:prstGeom prst="rect">
            <a:avLst/>
          </a:prstGeom>
        </p:spPr>
      </p:pic>
      <p:pic>
        <p:nvPicPr>
          <p:cNvPr id="11" name="Picture 10" descr="Text, letter&#10;&#10;Description automatically generated">
            <a:extLst>
              <a:ext uri="{FF2B5EF4-FFF2-40B4-BE49-F238E27FC236}">
                <a16:creationId xmlns:a16="http://schemas.microsoft.com/office/drawing/2014/main" id="{A28F8EE2-5BAE-4EBC-B02E-4BFDA34D8AB9}"/>
              </a:ext>
            </a:extLst>
          </p:cNvPr>
          <p:cNvPicPr>
            <a:picLocks noChangeAspect="1"/>
          </p:cNvPicPr>
          <p:nvPr/>
        </p:nvPicPr>
        <p:blipFill>
          <a:blip r:embed="rId3"/>
          <a:stretch>
            <a:fillRect/>
          </a:stretch>
        </p:blipFill>
        <p:spPr>
          <a:xfrm>
            <a:off x="6345935" y="652219"/>
            <a:ext cx="5212080" cy="3518153"/>
          </a:xfrm>
          <a:prstGeom prst="rect">
            <a:avLst/>
          </a:prstGeom>
        </p:spPr>
      </p:pic>
      <p:cxnSp>
        <p:nvCxnSpPr>
          <p:cNvPr id="29" name="Straight Connector 28">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A82345A3-3486-4AF3-B1F9-27847E8F3E46}"/>
              </a:ext>
            </a:extLst>
          </p:cNvPr>
          <p:cNvSpPr>
            <a:spLocks noGrp="1"/>
          </p:cNvSpPr>
          <p:nvPr>
            <p:ph type="body" sz="half" idx="2"/>
          </p:nvPr>
        </p:nvSpPr>
        <p:spPr>
          <a:xfrm>
            <a:off x="4379976" y="5010912"/>
            <a:ext cx="6976872" cy="1344168"/>
          </a:xfrm>
        </p:spPr>
        <p:txBody>
          <a:bodyPr vert="horz" lIns="91440" tIns="45720" rIns="91440" bIns="45720" rtlCol="0" anchor="ctr">
            <a:normAutofit/>
          </a:bodyPr>
          <a:lstStyle/>
          <a:p>
            <a:pPr indent="-228600">
              <a:buFont typeface="Arial" panose="020B0604020202020204" pitchFamily="34" charset="0"/>
              <a:buChar char="•"/>
            </a:pPr>
            <a:endParaRPr lang="en-US" sz="1700" dirty="0">
              <a:solidFill>
                <a:schemeClr val="bg1"/>
              </a:solidFill>
            </a:endParaRPr>
          </a:p>
        </p:txBody>
      </p:sp>
    </p:spTree>
    <p:extLst>
      <p:ext uri="{BB962C8B-B14F-4D97-AF65-F5344CB8AC3E}">
        <p14:creationId xmlns:p14="http://schemas.microsoft.com/office/powerpoint/2010/main" val="12361660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D5C9-425B-45D2-A221-2560110E2A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B482FC-D74A-4B81-9061-709C3D6A4E0D}"/>
              </a:ext>
            </a:extLst>
          </p:cNvPr>
          <p:cNvSpPr>
            <a:spLocks noGrp="1"/>
          </p:cNvSpPr>
          <p:nvPr>
            <p:ph idx="1"/>
          </p:nvPr>
        </p:nvSpPr>
        <p:spPr/>
        <p:txBody>
          <a:bodyPr/>
          <a:lstStyle/>
          <a:p>
            <a:endParaRPr lang="en-IN" dirty="0"/>
          </a:p>
        </p:txBody>
      </p:sp>
      <p:sp>
        <p:nvSpPr>
          <p:cNvPr id="4" name="Subtitle 2">
            <a:extLst>
              <a:ext uri="{FF2B5EF4-FFF2-40B4-BE49-F238E27FC236}">
                <a16:creationId xmlns:a16="http://schemas.microsoft.com/office/drawing/2014/main" id="{F1B0EF77-9356-4763-8E7F-CEE6CF1A4D0F}"/>
              </a:ext>
            </a:extLst>
          </p:cNvPr>
          <p:cNvSpPr txBox="1">
            <a:spLocks/>
          </p:cNvSpPr>
          <p:nvPr/>
        </p:nvSpPr>
        <p:spPr>
          <a:xfrm>
            <a:off x="1100051" y="5225240"/>
            <a:ext cx="10058400"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solidFill>
                  <a:srgbClr val="FFFFFF"/>
                </a:solidFill>
              </a:rPr>
              <a:t>DATA VISUALIZATION - 1</a:t>
            </a:r>
            <a:endParaRPr lang="en-US" sz="3600" dirty="0">
              <a:solidFill>
                <a:srgbClr val="FFFFFF"/>
              </a:solidFill>
            </a:endParaRPr>
          </a:p>
        </p:txBody>
      </p:sp>
      <p:pic>
        <p:nvPicPr>
          <p:cNvPr id="5" name="Picture 4">
            <a:extLst>
              <a:ext uri="{FF2B5EF4-FFF2-40B4-BE49-F238E27FC236}">
                <a16:creationId xmlns:a16="http://schemas.microsoft.com/office/drawing/2014/main" id="{9CA09BA1-4911-45AC-B26D-F8822442094D}"/>
              </a:ext>
            </a:extLst>
          </p:cNvPr>
          <p:cNvPicPr>
            <a:picLocks noChangeAspect="1"/>
          </p:cNvPicPr>
          <p:nvPr/>
        </p:nvPicPr>
        <p:blipFill>
          <a:blip r:embed="rId2"/>
          <a:stretch>
            <a:fillRect/>
          </a:stretch>
        </p:blipFill>
        <p:spPr>
          <a:xfrm>
            <a:off x="482474" y="95251"/>
            <a:ext cx="11293553" cy="3198366"/>
          </a:xfrm>
          <a:prstGeom prst="rect">
            <a:avLst/>
          </a:prstGeom>
        </p:spPr>
      </p:pic>
      <p:sp>
        <p:nvSpPr>
          <p:cNvPr id="6" name="TextBox 5">
            <a:extLst>
              <a:ext uri="{FF2B5EF4-FFF2-40B4-BE49-F238E27FC236}">
                <a16:creationId xmlns:a16="http://schemas.microsoft.com/office/drawing/2014/main" id="{B285E7C2-03CB-4873-8D88-1A94D63A6E04}"/>
              </a:ext>
            </a:extLst>
          </p:cNvPr>
          <p:cNvSpPr txBox="1"/>
          <p:nvPr/>
        </p:nvSpPr>
        <p:spPr>
          <a:xfrm>
            <a:off x="493711" y="3564384"/>
            <a:ext cx="3317169" cy="523220"/>
          </a:xfrm>
          <a:prstGeom prst="rect">
            <a:avLst/>
          </a:prstGeom>
          <a:noFill/>
        </p:spPr>
        <p:txBody>
          <a:bodyPr wrap="square" rtlCol="0">
            <a:spAutoFit/>
          </a:bodyPr>
          <a:lstStyle/>
          <a:p>
            <a:r>
              <a:rPr lang="en-IN" sz="1400" b="1" dirty="0">
                <a:solidFill>
                  <a:srgbClr val="002060"/>
                </a:solidFill>
              </a:rPr>
              <a:t>67% of the customers were Female, 32% of the customers were Male.</a:t>
            </a:r>
          </a:p>
        </p:txBody>
      </p:sp>
      <p:sp>
        <p:nvSpPr>
          <p:cNvPr id="7" name="TextBox 6">
            <a:extLst>
              <a:ext uri="{FF2B5EF4-FFF2-40B4-BE49-F238E27FC236}">
                <a16:creationId xmlns:a16="http://schemas.microsoft.com/office/drawing/2014/main" id="{65BF4E6A-43E6-4753-92E5-2AB570A357F0}"/>
              </a:ext>
            </a:extLst>
          </p:cNvPr>
          <p:cNvSpPr txBox="1"/>
          <p:nvPr/>
        </p:nvSpPr>
        <p:spPr>
          <a:xfrm>
            <a:off x="4280610" y="3551068"/>
            <a:ext cx="3317169" cy="738664"/>
          </a:xfrm>
          <a:prstGeom prst="rect">
            <a:avLst/>
          </a:prstGeom>
          <a:noFill/>
        </p:spPr>
        <p:txBody>
          <a:bodyPr wrap="square" rtlCol="0">
            <a:spAutoFit/>
          </a:bodyPr>
          <a:lstStyle/>
          <a:p>
            <a:r>
              <a:rPr lang="en-IN" sz="1400" b="1" dirty="0">
                <a:solidFill>
                  <a:srgbClr val="002060"/>
                </a:solidFill>
              </a:rPr>
              <a:t>Most of the Customers belong to the Age group of 31-40, 21-30 Years old. (around 60% of the customers)</a:t>
            </a:r>
          </a:p>
        </p:txBody>
      </p:sp>
      <p:sp>
        <p:nvSpPr>
          <p:cNvPr id="8" name="TextBox 7">
            <a:extLst>
              <a:ext uri="{FF2B5EF4-FFF2-40B4-BE49-F238E27FC236}">
                <a16:creationId xmlns:a16="http://schemas.microsoft.com/office/drawing/2014/main" id="{B0DBDF5B-5E00-4726-933B-D3E8D46AE38B}"/>
              </a:ext>
            </a:extLst>
          </p:cNvPr>
          <p:cNvSpPr txBox="1"/>
          <p:nvPr/>
        </p:nvSpPr>
        <p:spPr>
          <a:xfrm>
            <a:off x="8185212" y="3551068"/>
            <a:ext cx="3524314" cy="738664"/>
          </a:xfrm>
          <a:prstGeom prst="rect">
            <a:avLst/>
          </a:prstGeom>
          <a:noFill/>
        </p:spPr>
        <p:txBody>
          <a:bodyPr wrap="square" rtlCol="0">
            <a:spAutoFit/>
          </a:bodyPr>
          <a:lstStyle/>
          <a:p>
            <a:r>
              <a:rPr lang="en-IN" sz="1400" b="1" dirty="0">
                <a:solidFill>
                  <a:srgbClr val="002060"/>
                </a:solidFill>
              </a:rPr>
              <a:t>Majority of the Customer shop from Delhi, Noida, Greater Noida side of the Customer, around 51%.</a:t>
            </a:r>
          </a:p>
        </p:txBody>
      </p:sp>
    </p:spTree>
    <p:extLst>
      <p:ext uri="{BB962C8B-B14F-4D97-AF65-F5344CB8AC3E}">
        <p14:creationId xmlns:p14="http://schemas.microsoft.com/office/powerpoint/2010/main" val="409186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D14BF26-474E-4DA2-8E20-3B96E2C54855}"/>
              </a:ext>
            </a:extLst>
          </p:cNvPr>
          <p:cNvSpPr txBox="1">
            <a:spLocks/>
          </p:cNvSpPr>
          <p:nvPr/>
        </p:nvSpPr>
        <p:spPr>
          <a:xfrm>
            <a:off x="1108929" y="5225240"/>
            <a:ext cx="10058400" cy="1143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solidFill>
                  <a:srgbClr val="FFFFFF"/>
                </a:solidFill>
              </a:rPr>
              <a:t>DATA VISUALIZATION - 2</a:t>
            </a:r>
            <a:endParaRPr lang="en-US" sz="3600" dirty="0">
              <a:solidFill>
                <a:srgbClr val="FFFFFF"/>
              </a:solidFill>
            </a:endParaRPr>
          </a:p>
        </p:txBody>
      </p:sp>
      <p:sp>
        <p:nvSpPr>
          <p:cNvPr id="3" name="TextBox 2">
            <a:extLst>
              <a:ext uri="{FF2B5EF4-FFF2-40B4-BE49-F238E27FC236}">
                <a16:creationId xmlns:a16="http://schemas.microsoft.com/office/drawing/2014/main" id="{78263972-6397-42AD-8D77-F63D4227882D}"/>
              </a:ext>
            </a:extLst>
          </p:cNvPr>
          <p:cNvSpPr txBox="1"/>
          <p:nvPr/>
        </p:nvSpPr>
        <p:spPr>
          <a:xfrm>
            <a:off x="0" y="3684233"/>
            <a:ext cx="3071674" cy="1169551"/>
          </a:xfrm>
          <a:prstGeom prst="rect">
            <a:avLst/>
          </a:prstGeom>
          <a:noFill/>
        </p:spPr>
        <p:txBody>
          <a:bodyPr wrap="square" rtlCol="0">
            <a:spAutoFit/>
          </a:bodyPr>
          <a:lstStyle/>
          <a:p>
            <a:r>
              <a:rPr lang="en-IN" sz="1400" b="1" dirty="0">
                <a:solidFill>
                  <a:srgbClr val="002060"/>
                </a:solidFill>
              </a:rPr>
              <a:t>More than 70% of the customers strongly agree/agree to the fact that info about the similar product to the one highlighted is import for product comparison</a:t>
            </a:r>
          </a:p>
        </p:txBody>
      </p:sp>
      <p:sp>
        <p:nvSpPr>
          <p:cNvPr id="4" name="TextBox 3">
            <a:extLst>
              <a:ext uri="{FF2B5EF4-FFF2-40B4-BE49-F238E27FC236}">
                <a16:creationId xmlns:a16="http://schemas.microsoft.com/office/drawing/2014/main" id="{FAF3DD04-AD22-456A-9A84-A0A8F9FBBEF9}"/>
              </a:ext>
            </a:extLst>
          </p:cNvPr>
          <p:cNvSpPr txBox="1"/>
          <p:nvPr/>
        </p:nvSpPr>
        <p:spPr>
          <a:xfrm>
            <a:off x="3071674" y="3684233"/>
            <a:ext cx="3024326" cy="954107"/>
          </a:xfrm>
          <a:prstGeom prst="rect">
            <a:avLst/>
          </a:prstGeom>
          <a:noFill/>
        </p:spPr>
        <p:txBody>
          <a:bodyPr wrap="square" rtlCol="0">
            <a:spAutoFit/>
          </a:bodyPr>
          <a:lstStyle/>
          <a:p>
            <a:r>
              <a:rPr lang="en-IN" sz="1400" b="1" dirty="0">
                <a:solidFill>
                  <a:srgbClr val="002060"/>
                </a:solidFill>
              </a:rPr>
              <a:t>Around 70% of the customers agree/strongly agree that information about the seller is important for purchase decision of a product.</a:t>
            </a:r>
          </a:p>
        </p:txBody>
      </p:sp>
      <p:sp>
        <p:nvSpPr>
          <p:cNvPr id="5" name="TextBox 4">
            <a:extLst>
              <a:ext uri="{FF2B5EF4-FFF2-40B4-BE49-F238E27FC236}">
                <a16:creationId xmlns:a16="http://schemas.microsoft.com/office/drawing/2014/main" id="{104F0BA0-7CEA-4103-A2DF-CCE2B8242A64}"/>
              </a:ext>
            </a:extLst>
          </p:cNvPr>
          <p:cNvSpPr txBox="1"/>
          <p:nvPr/>
        </p:nvSpPr>
        <p:spPr>
          <a:xfrm>
            <a:off x="6141841" y="3675355"/>
            <a:ext cx="3178206" cy="738664"/>
          </a:xfrm>
          <a:prstGeom prst="rect">
            <a:avLst/>
          </a:prstGeom>
          <a:noFill/>
        </p:spPr>
        <p:txBody>
          <a:bodyPr wrap="square" rtlCol="0">
            <a:spAutoFit/>
          </a:bodyPr>
          <a:lstStyle/>
          <a:p>
            <a:r>
              <a:rPr lang="en-IN" sz="1400" b="1" dirty="0">
                <a:solidFill>
                  <a:srgbClr val="002060"/>
                </a:solidFill>
              </a:rPr>
              <a:t>90% of the customers feel that relevant information about the product should be stated clearly.</a:t>
            </a:r>
          </a:p>
        </p:txBody>
      </p:sp>
      <p:sp>
        <p:nvSpPr>
          <p:cNvPr id="6" name="TextBox 5">
            <a:extLst>
              <a:ext uri="{FF2B5EF4-FFF2-40B4-BE49-F238E27FC236}">
                <a16:creationId xmlns:a16="http://schemas.microsoft.com/office/drawing/2014/main" id="{F3ADAEC9-1A10-4599-B7BD-0A1D5E16F2EC}"/>
              </a:ext>
            </a:extLst>
          </p:cNvPr>
          <p:cNvSpPr txBox="1"/>
          <p:nvPr/>
        </p:nvSpPr>
        <p:spPr>
          <a:xfrm>
            <a:off x="9320047" y="3675355"/>
            <a:ext cx="2868903" cy="523220"/>
          </a:xfrm>
          <a:prstGeom prst="rect">
            <a:avLst/>
          </a:prstGeom>
          <a:noFill/>
        </p:spPr>
        <p:txBody>
          <a:bodyPr wrap="square" rtlCol="0">
            <a:spAutoFit/>
          </a:bodyPr>
          <a:lstStyle/>
          <a:p>
            <a:r>
              <a:rPr lang="en-IN" sz="1400" b="1" dirty="0">
                <a:solidFill>
                  <a:srgbClr val="002060"/>
                </a:solidFill>
              </a:rPr>
              <a:t>94% of the customers find the ease for navigation is important.</a:t>
            </a:r>
          </a:p>
        </p:txBody>
      </p:sp>
      <p:pic>
        <p:nvPicPr>
          <p:cNvPr id="7" name="Picture 6">
            <a:extLst>
              <a:ext uri="{FF2B5EF4-FFF2-40B4-BE49-F238E27FC236}">
                <a16:creationId xmlns:a16="http://schemas.microsoft.com/office/drawing/2014/main" id="{30F31A33-8B4C-40D9-A5D2-DE6333C4AA49}"/>
              </a:ext>
            </a:extLst>
          </p:cNvPr>
          <p:cNvPicPr>
            <a:picLocks noChangeAspect="1"/>
          </p:cNvPicPr>
          <p:nvPr/>
        </p:nvPicPr>
        <p:blipFill>
          <a:blip r:embed="rId2"/>
          <a:stretch>
            <a:fillRect/>
          </a:stretch>
        </p:blipFill>
        <p:spPr>
          <a:xfrm>
            <a:off x="43653" y="15633"/>
            <a:ext cx="12188951" cy="3668600"/>
          </a:xfrm>
          <a:prstGeom prst="rect">
            <a:avLst/>
          </a:prstGeom>
        </p:spPr>
      </p:pic>
      <p:sp>
        <p:nvSpPr>
          <p:cNvPr id="8" name="Subtitle 2">
            <a:extLst>
              <a:ext uri="{FF2B5EF4-FFF2-40B4-BE49-F238E27FC236}">
                <a16:creationId xmlns:a16="http://schemas.microsoft.com/office/drawing/2014/main" id="{602EA511-78EE-4B55-95B2-151FA288E574}"/>
              </a:ext>
            </a:extLst>
          </p:cNvPr>
          <p:cNvSpPr txBox="1">
            <a:spLocks/>
          </p:cNvSpPr>
          <p:nvPr/>
        </p:nvSpPr>
        <p:spPr>
          <a:xfrm>
            <a:off x="2076504" y="5284392"/>
            <a:ext cx="10058400" cy="1143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solidFill>
                  <a:srgbClr val="FFFFFF"/>
                </a:solidFill>
              </a:rPr>
              <a:t>DATA VISUALIZATION - 2</a:t>
            </a:r>
            <a:endParaRPr lang="en-US" sz="3600" dirty="0">
              <a:solidFill>
                <a:srgbClr val="FFFFFF"/>
              </a:solidFill>
            </a:endParaRPr>
          </a:p>
        </p:txBody>
      </p:sp>
      <p:sp>
        <p:nvSpPr>
          <p:cNvPr id="9" name="Subtitle 2">
            <a:extLst>
              <a:ext uri="{FF2B5EF4-FFF2-40B4-BE49-F238E27FC236}">
                <a16:creationId xmlns:a16="http://schemas.microsoft.com/office/drawing/2014/main" id="{51E50E54-4A4C-4A3E-BD5C-31B0BE8DD478}"/>
              </a:ext>
            </a:extLst>
          </p:cNvPr>
          <p:cNvSpPr txBox="1">
            <a:spLocks/>
          </p:cNvSpPr>
          <p:nvPr/>
        </p:nvSpPr>
        <p:spPr>
          <a:xfrm>
            <a:off x="141354" y="5259423"/>
            <a:ext cx="10058400" cy="1143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FF0000"/>
                </a:solidFill>
              </a:rPr>
              <a:t>DATA VISUALIZATION - 2</a:t>
            </a:r>
          </a:p>
        </p:txBody>
      </p:sp>
    </p:spTree>
    <p:extLst>
      <p:ext uri="{BB962C8B-B14F-4D97-AF65-F5344CB8AC3E}">
        <p14:creationId xmlns:p14="http://schemas.microsoft.com/office/powerpoint/2010/main" val="228111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8B44A51-8E05-4F42-9A0D-3CFDBFFEF603}"/>
              </a:ext>
            </a:extLst>
          </p:cNvPr>
          <p:cNvSpPr txBox="1">
            <a:spLocks/>
          </p:cNvSpPr>
          <p:nvPr/>
        </p:nvSpPr>
        <p:spPr>
          <a:xfrm>
            <a:off x="838200" y="2548467"/>
            <a:ext cx="4595071" cy="1032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FF0000"/>
                </a:solidFill>
                <a:highlight>
                  <a:srgbClr val="FFFF00"/>
                </a:highlight>
              </a:rPr>
              <a:t>DaTA VISUALIZATION - 3</a:t>
            </a:r>
          </a:p>
        </p:txBody>
      </p:sp>
      <p:sp>
        <p:nvSpPr>
          <p:cNvPr id="11" name="Rectangle 1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B2BD20D-AA86-4ED0-9476-083FAD5F8449}"/>
              </a:ext>
            </a:extLst>
          </p:cNvPr>
          <p:cNvPicPr>
            <a:picLocks noChangeAspect="1"/>
          </p:cNvPicPr>
          <p:nvPr/>
        </p:nvPicPr>
        <p:blipFill>
          <a:blip r:embed="rId2"/>
          <a:stretch>
            <a:fillRect/>
          </a:stretch>
        </p:blipFill>
        <p:spPr>
          <a:xfrm>
            <a:off x="6698928" y="321734"/>
            <a:ext cx="1808277" cy="2739814"/>
          </a:xfrm>
          <a:prstGeom prst="rect">
            <a:avLst/>
          </a:prstGeom>
        </p:spPr>
      </p:pic>
      <p:sp>
        <p:nvSpPr>
          <p:cNvPr id="17" name="Rectangle 1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2B1AED7-204A-4054-BCE2-2DFF13A9D3A7}"/>
              </a:ext>
            </a:extLst>
          </p:cNvPr>
          <p:cNvPicPr>
            <a:picLocks noChangeAspect="1"/>
          </p:cNvPicPr>
          <p:nvPr/>
        </p:nvPicPr>
        <p:blipFill>
          <a:blip r:embed="rId2"/>
          <a:stretch>
            <a:fillRect/>
          </a:stretch>
        </p:blipFill>
        <p:spPr>
          <a:xfrm>
            <a:off x="9780795" y="321734"/>
            <a:ext cx="1808277" cy="2739814"/>
          </a:xfrm>
          <a:prstGeom prst="rect">
            <a:avLst/>
          </a:prstGeom>
        </p:spPr>
      </p:pic>
      <p:pic>
        <p:nvPicPr>
          <p:cNvPr id="6" name="Picture 5">
            <a:extLst>
              <a:ext uri="{FF2B5EF4-FFF2-40B4-BE49-F238E27FC236}">
                <a16:creationId xmlns:a16="http://schemas.microsoft.com/office/drawing/2014/main" id="{DAA15105-12C9-42B3-8137-62B2A1C85590}"/>
              </a:ext>
            </a:extLst>
          </p:cNvPr>
          <p:cNvPicPr>
            <a:picLocks noChangeAspect="1"/>
          </p:cNvPicPr>
          <p:nvPr/>
        </p:nvPicPr>
        <p:blipFill>
          <a:blip r:embed="rId2"/>
          <a:stretch>
            <a:fillRect/>
          </a:stretch>
        </p:blipFill>
        <p:spPr>
          <a:xfrm>
            <a:off x="8299234" y="3796452"/>
            <a:ext cx="1689532" cy="2559898"/>
          </a:xfrm>
          <a:prstGeom prst="rect">
            <a:avLst/>
          </a:prstGeom>
        </p:spPr>
      </p:pic>
      <p:sp>
        <p:nvSpPr>
          <p:cNvPr id="3" name="TextBox 2">
            <a:extLst>
              <a:ext uri="{FF2B5EF4-FFF2-40B4-BE49-F238E27FC236}">
                <a16:creationId xmlns:a16="http://schemas.microsoft.com/office/drawing/2014/main" id="{36F24635-B1AA-45DD-966B-09B4DF980B6F}"/>
              </a:ext>
            </a:extLst>
          </p:cNvPr>
          <p:cNvSpPr txBox="1"/>
          <p:nvPr/>
        </p:nvSpPr>
        <p:spPr>
          <a:xfrm>
            <a:off x="603682" y="489760"/>
            <a:ext cx="5024761" cy="1554272"/>
          </a:xfrm>
          <a:prstGeom prst="rect">
            <a:avLst/>
          </a:prstGeom>
          <a:noFill/>
        </p:spPr>
        <p:txBody>
          <a:bodyPr wrap="square" rtlCol="0">
            <a:spAutoFit/>
          </a:bodyPr>
          <a:lstStyle/>
          <a:p>
            <a:pPr marL="285750" indent="-285750">
              <a:spcAft>
                <a:spcPts val="600"/>
              </a:spcAft>
              <a:buFontTx/>
              <a:buChar char="-"/>
            </a:pPr>
            <a:r>
              <a:rPr lang="en-IN" dirty="0"/>
              <a:t>Reliability of the Website, most of the customers fell the Amazon and Flipkart are the most reliable websites.</a:t>
            </a:r>
            <a:endParaRPr lang="en-IN"/>
          </a:p>
          <a:p>
            <a:pPr marL="285750" indent="-285750">
              <a:spcAft>
                <a:spcPts val="600"/>
              </a:spcAft>
              <a:buFontTx/>
              <a:buChar char="-"/>
            </a:pPr>
            <a:r>
              <a:rPr lang="en-IN" dirty="0"/>
              <a:t>For all the Available Payment Options, Amazon and Flipkart has most of the payment option</a:t>
            </a:r>
            <a:endParaRPr lang="en-IN"/>
          </a:p>
        </p:txBody>
      </p:sp>
    </p:spTree>
    <p:extLst>
      <p:ext uri="{BB962C8B-B14F-4D97-AF65-F5344CB8AC3E}">
        <p14:creationId xmlns:p14="http://schemas.microsoft.com/office/powerpoint/2010/main" val="27707343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0085C-18D9-41A1-8D8F-8A1F5ED46CB8}"/>
              </a:ext>
            </a:extLst>
          </p:cNvPr>
          <p:cNvPicPr>
            <a:picLocks noChangeAspect="1"/>
          </p:cNvPicPr>
          <p:nvPr/>
        </p:nvPicPr>
        <p:blipFill>
          <a:blip r:embed="rId2"/>
          <a:stretch>
            <a:fillRect/>
          </a:stretch>
        </p:blipFill>
        <p:spPr>
          <a:xfrm>
            <a:off x="6176433" y="2368010"/>
            <a:ext cx="5372100" cy="2121979"/>
          </a:xfrm>
          <a:prstGeom prst="rect">
            <a:avLst/>
          </a:prstGeom>
        </p:spPr>
      </p:pic>
      <p:pic>
        <p:nvPicPr>
          <p:cNvPr id="2" name="Picture 1">
            <a:extLst>
              <a:ext uri="{FF2B5EF4-FFF2-40B4-BE49-F238E27FC236}">
                <a16:creationId xmlns:a16="http://schemas.microsoft.com/office/drawing/2014/main" id="{1CDAF9F2-38B2-472C-A9EB-7D5272A424EF}"/>
              </a:ext>
            </a:extLst>
          </p:cNvPr>
          <p:cNvPicPr>
            <a:picLocks noChangeAspect="1"/>
          </p:cNvPicPr>
          <p:nvPr/>
        </p:nvPicPr>
        <p:blipFill>
          <a:blip r:embed="rId2"/>
          <a:stretch>
            <a:fillRect/>
          </a:stretch>
        </p:blipFill>
        <p:spPr>
          <a:xfrm>
            <a:off x="643466" y="2368011"/>
            <a:ext cx="5372099" cy="2121978"/>
          </a:xfrm>
          <a:prstGeom prst="rect">
            <a:avLst/>
          </a:prstGeom>
        </p:spPr>
      </p:pic>
      <p:sp>
        <p:nvSpPr>
          <p:cNvPr id="4" name="Title 3">
            <a:extLst>
              <a:ext uri="{FF2B5EF4-FFF2-40B4-BE49-F238E27FC236}">
                <a16:creationId xmlns:a16="http://schemas.microsoft.com/office/drawing/2014/main" id="{8A7A7D3A-3742-4B06-827B-724F49A524C0}"/>
              </a:ext>
            </a:extLst>
          </p:cNvPr>
          <p:cNvSpPr>
            <a:spLocks noGrp="1"/>
          </p:cNvSpPr>
          <p:nvPr>
            <p:ph type="title"/>
          </p:nvPr>
        </p:nvSpPr>
        <p:spPr/>
        <p:txBody>
          <a:bodyPr>
            <a:normAutofit/>
          </a:bodyPr>
          <a:lstStyle/>
          <a:p>
            <a:r>
              <a:rPr lang="en-IN" sz="4400" b="1" dirty="0">
                <a:solidFill>
                  <a:srgbClr val="002060"/>
                </a:solidFill>
              </a:rPr>
              <a:t>.</a:t>
            </a:r>
            <a:br>
              <a:rPr lang="en-IN" sz="4400" b="1" dirty="0">
                <a:solidFill>
                  <a:srgbClr val="002060"/>
                </a:solidFill>
              </a:rPr>
            </a:br>
            <a:endParaRPr lang="en-IN" dirty="0"/>
          </a:p>
        </p:txBody>
      </p:sp>
      <p:sp>
        <p:nvSpPr>
          <p:cNvPr id="9" name="Text Placeholder 8">
            <a:extLst>
              <a:ext uri="{FF2B5EF4-FFF2-40B4-BE49-F238E27FC236}">
                <a16:creationId xmlns:a16="http://schemas.microsoft.com/office/drawing/2014/main" id="{ABADA69A-A4C0-4800-9017-5479FA3885EC}"/>
              </a:ext>
            </a:extLst>
          </p:cNvPr>
          <p:cNvSpPr>
            <a:spLocks noGrp="1"/>
          </p:cNvSpPr>
          <p:nvPr>
            <p:ph type="body" idx="1"/>
          </p:nvPr>
        </p:nvSpPr>
        <p:spPr>
          <a:xfrm>
            <a:off x="938213" y="793481"/>
            <a:ext cx="5157787" cy="823912"/>
          </a:xfrm>
        </p:spPr>
        <p:txBody>
          <a:bodyPr>
            <a:normAutofit fontScale="92500" lnSpcReduction="20000"/>
          </a:bodyPr>
          <a:lstStyle/>
          <a:p>
            <a:r>
              <a:rPr lang="en-IN" sz="2400" b="1" dirty="0">
                <a:solidFill>
                  <a:srgbClr val="002060"/>
                </a:solidFill>
              </a:rPr>
              <a:t>Amazon has the Most Speedy order Delivery, After then Flipkart delivers the fastest.</a:t>
            </a:r>
          </a:p>
          <a:p>
            <a:endParaRPr lang="en-IN" dirty="0"/>
          </a:p>
        </p:txBody>
      </p:sp>
      <p:sp>
        <p:nvSpPr>
          <p:cNvPr id="12" name="Content Placeholder 11">
            <a:extLst>
              <a:ext uri="{FF2B5EF4-FFF2-40B4-BE49-F238E27FC236}">
                <a16:creationId xmlns:a16="http://schemas.microsoft.com/office/drawing/2014/main" id="{6B8A86E5-16FA-4A82-872C-5BC31F7DD0D7}"/>
              </a:ext>
            </a:extLst>
          </p:cNvPr>
          <p:cNvSpPr>
            <a:spLocks noGrp="1"/>
          </p:cNvSpPr>
          <p:nvPr>
            <p:ph sz="half" idx="2"/>
          </p:nvPr>
        </p:nvSpPr>
        <p:spPr/>
        <p:txBody>
          <a:bodyPr/>
          <a:lstStyle/>
          <a:p>
            <a:endParaRPr lang="en-IN" dirty="0"/>
          </a:p>
        </p:txBody>
      </p:sp>
      <p:sp>
        <p:nvSpPr>
          <p:cNvPr id="13" name="Text Placeholder 12">
            <a:extLst>
              <a:ext uri="{FF2B5EF4-FFF2-40B4-BE49-F238E27FC236}">
                <a16:creationId xmlns:a16="http://schemas.microsoft.com/office/drawing/2014/main" id="{16CD31EC-C509-43B1-927A-D13BC59528E6}"/>
              </a:ext>
            </a:extLst>
          </p:cNvPr>
          <p:cNvSpPr>
            <a:spLocks noGrp="1"/>
          </p:cNvSpPr>
          <p:nvPr>
            <p:ph type="body" sz="quarter" idx="3"/>
          </p:nvPr>
        </p:nvSpPr>
        <p:spPr>
          <a:xfrm>
            <a:off x="5997575" y="341860"/>
            <a:ext cx="5183188" cy="823912"/>
          </a:xfrm>
        </p:spPr>
        <p:txBody>
          <a:bodyPr>
            <a:normAutofit fontScale="92500" lnSpcReduction="20000"/>
          </a:bodyPr>
          <a:lstStyle/>
          <a:p>
            <a:r>
              <a:rPr lang="en-IN" sz="2400" b="1" dirty="0">
                <a:solidFill>
                  <a:srgbClr val="002060"/>
                </a:solidFill>
              </a:rPr>
              <a:t>Amazon is the most trusted website  for customer’s information, then comes Flipkart, then Myntra</a:t>
            </a:r>
            <a:endParaRPr lang="en-IN" dirty="0"/>
          </a:p>
        </p:txBody>
      </p:sp>
      <p:sp>
        <p:nvSpPr>
          <p:cNvPr id="14" name="Content Placeholder 13">
            <a:extLst>
              <a:ext uri="{FF2B5EF4-FFF2-40B4-BE49-F238E27FC236}">
                <a16:creationId xmlns:a16="http://schemas.microsoft.com/office/drawing/2014/main" id="{0FBDE291-DFDD-420C-ACD1-6DCA7DD719CD}"/>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3233512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D820BD1-2C6D-43E5-828C-25F1CC16DB6C}"/>
              </a:ext>
            </a:extLst>
          </p:cNvPr>
          <p:cNvSpPr>
            <a:spLocks noGrp="1"/>
          </p:cNvSpPr>
          <p:nvPr>
            <p:ph type="title"/>
          </p:nvPr>
        </p:nvSpPr>
        <p:spPr>
          <a:xfrm>
            <a:off x="1295400" y="669925"/>
            <a:ext cx="4151304" cy="1325563"/>
          </a:xfrm>
        </p:spPr>
        <p:txBody>
          <a:bodyPr vert="horz" lIns="91440" tIns="45720" rIns="91440" bIns="45720" rtlCol="0" anchor="b">
            <a:normAutofit/>
          </a:bodyPr>
          <a:lstStyle/>
          <a:p>
            <a:r>
              <a:rPr lang="en-US" sz="2100">
                <a:solidFill>
                  <a:schemeClr val="bg1"/>
                </a:solidFill>
              </a:rPr>
              <a:t>DATA VISUALIZATION ON RECOMMENDATION of online retailer</a:t>
            </a:r>
            <a:br>
              <a:rPr lang="en-US" sz="2100">
                <a:solidFill>
                  <a:schemeClr val="bg1"/>
                </a:solidFill>
              </a:rPr>
            </a:br>
            <a:endParaRPr lang="en-US" sz="2100">
              <a:solidFill>
                <a:schemeClr val="bg1"/>
              </a:solidFill>
            </a:endParaRPr>
          </a:p>
        </p:txBody>
      </p:sp>
      <p:cxnSp>
        <p:nvCxnSpPr>
          <p:cNvPr id="49" name="Straight Connector 4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95025E-A9A2-4E18-9484-EE6C6FD553C0}"/>
              </a:ext>
            </a:extLst>
          </p:cNvPr>
          <p:cNvSpPr txBox="1"/>
          <p:nvPr/>
        </p:nvSpPr>
        <p:spPr>
          <a:xfrm>
            <a:off x="1295400" y="2288833"/>
            <a:ext cx="4151304" cy="371157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a:solidFill>
                  <a:schemeClr val="bg1"/>
                </a:solidFill>
              </a:rPr>
              <a:t>Amazon</a:t>
            </a:r>
            <a:r>
              <a:rPr lang="en-US" sz="2000">
                <a:solidFill>
                  <a:schemeClr val="bg1"/>
                </a:solidFill>
              </a:rPr>
              <a:t> is</a:t>
            </a:r>
            <a:r>
              <a:rPr lang="en-US" sz="2000" b="1">
                <a:solidFill>
                  <a:schemeClr val="bg1"/>
                </a:solidFill>
              </a:rPr>
              <a:t>  most recommended</a:t>
            </a:r>
            <a:r>
              <a:rPr lang="en-US" sz="2000">
                <a:solidFill>
                  <a:schemeClr val="bg1"/>
                </a:solidFill>
              </a:rPr>
              <a:t> by 81.4% of the Customers</a:t>
            </a:r>
          </a:p>
          <a:p>
            <a:pPr marL="285750" indent="-228600">
              <a:lnSpc>
                <a:spcPct val="90000"/>
              </a:lnSpc>
              <a:spcAft>
                <a:spcPts val="600"/>
              </a:spcAft>
              <a:buFont typeface="Arial" panose="020B0604020202020204" pitchFamily="34" charset="0"/>
              <a:buChar char="•"/>
            </a:pPr>
            <a:r>
              <a:rPr lang="en-US" sz="2000">
                <a:solidFill>
                  <a:schemeClr val="bg1"/>
                </a:solidFill>
              </a:rPr>
              <a:t>47% of the Customers recommended Flipkart.</a:t>
            </a:r>
          </a:p>
          <a:p>
            <a:pPr marL="285750" indent="-228600">
              <a:lnSpc>
                <a:spcPct val="90000"/>
              </a:lnSpc>
              <a:spcAft>
                <a:spcPts val="600"/>
              </a:spcAft>
              <a:buFont typeface="Arial" panose="020B0604020202020204" pitchFamily="34" charset="0"/>
              <a:buChar char="•"/>
            </a:pPr>
            <a:r>
              <a:rPr lang="en-US" sz="2000">
                <a:solidFill>
                  <a:schemeClr val="bg1"/>
                </a:solidFill>
              </a:rPr>
              <a:t>Paytm has recommended by  16.4% of the Customers.</a:t>
            </a:r>
          </a:p>
          <a:p>
            <a:pPr marL="285750" indent="-228600">
              <a:lnSpc>
                <a:spcPct val="90000"/>
              </a:lnSpc>
              <a:spcAft>
                <a:spcPts val="600"/>
              </a:spcAft>
              <a:buFont typeface="Arial" panose="020B0604020202020204" pitchFamily="34" charset="0"/>
              <a:buChar char="•"/>
            </a:pPr>
            <a:r>
              <a:rPr lang="en-US" sz="2000">
                <a:solidFill>
                  <a:schemeClr val="bg1"/>
                </a:solidFill>
              </a:rPr>
              <a:t>Myntra is recommended by 28% of the customers.</a:t>
            </a:r>
          </a:p>
          <a:p>
            <a:pPr marL="285750" indent="-228600">
              <a:lnSpc>
                <a:spcPct val="90000"/>
              </a:lnSpc>
              <a:spcAft>
                <a:spcPts val="600"/>
              </a:spcAft>
              <a:buFont typeface="Arial" panose="020B0604020202020204" pitchFamily="34" charset="0"/>
              <a:buChar char="•"/>
            </a:pPr>
            <a:r>
              <a:rPr lang="en-US" sz="2000" b="1">
                <a:solidFill>
                  <a:schemeClr val="bg1"/>
                </a:solidFill>
              </a:rPr>
              <a:t>Snapdeal</a:t>
            </a:r>
            <a:r>
              <a:rPr lang="en-US" sz="2000">
                <a:solidFill>
                  <a:schemeClr val="bg1"/>
                </a:solidFill>
              </a:rPr>
              <a:t> is </a:t>
            </a:r>
            <a:r>
              <a:rPr lang="en-US" sz="2000" b="1">
                <a:solidFill>
                  <a:schemeClr val="bg1"/>
                </a:solidFill>
              </a:rPr>
              <a:t>the least recommended </a:t>
            </a:r>
            <a:r>
              <a:rPr lang="en-US" sz="2000">
                <a:solidFill>
                  <a:schemeClr val="bg1"/>
                </a:solidFill>
              </a:rPr>
              <a:t>online retailed with only 4% of recommendation Rate.</a:t>
            </a:r>
          </a:p>
        </p:txBody>
      </p:sp>
      <p:pic>
        <p:nvPicPr>
          <p:cNvPr id="20" name="Picture 19">
            <a:extLst>
              <a:ext uri="{FF2B5EF4-FFF2-40B4-BE49-F238E27FC236}">
                <a16:creationId xmlns:a16="http://schemas.microsoft.com/office/drawing/2014/main" id="{4E86A955-3308-4622-A2E0-832F4A5E3408}"/>
              </a:ext>
            </a:extLst>
          </p:cNvPr>
          <p:cNvPicPr>
            <a:picLocks noChangeAspect="1"/>
          </p:cNvPicPr>
          <p:nvPr/>
        </p:nvPicPr>
        <p:blipFill>
          <a:blip r:embed="rId4"/>
          <a:stretch>
            <a:fillRect/>
          </a:stretch>
        </p:blipFill>
        <p:spPr>
          <a:xfrm>
            <a:off x="5809653" y="746218"/>
            <a:ext cx="2971800" cy="2459164"/>
          </a:xfrm>
          <a:prstGeom prst="rect">
            <a:avLst/>
          </a:prstGeom>
        </p:spPr>
      </p:pic>
      <p:pic>
        <p:nvPicPr>
          <p:cNvPr id="4" name="Video 3">
            <a:extLst>
              <a:ext uri="{FF2B5EF4-FFF2-40B4-BE49-F238E27FC236}">
                <a16:creationId xmlns:a16="http://schemas.microsoft.com/office/drawing/2014/main" id="{B65267E8-978F-41A2-874E-A09EF580D6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8974645" y="1538492"/>
            <a:ext cx="2971800" cy="1666890"/>
          </a:xfrm>
          <a:prstGeom prst="rect">
            <a:avLst/>
          </a:prstGeom>
        </p:spPr>
      </p:pic>
      <p:pic>
        <p:nvPicPr>
          <p:cNvPr id="16" name="Picture 15">
            <a:extLst>
              <a:ext uri="{FF2B5EF4-FFF2-40B4-BE49-F238E27FC236}">
                <a16:creationId xmlns:a16="http://schemas.microsoft.com/office/drawing/2014/main" id="{DE06DC74-EF38-4D13-8A6D-B1EACF7959E9}"/>
              </a:ext>
            </a:extLst>
          </p:cNvPr>
          <p:cNvPicPr>
            <a:picLocks noChangeAspect="1"/>
          </p:cNvPicPr>
          <p:nvPr/>
        </p:nvPicPr>
        <p:blipFill>
          <a:blip r:embed="rId6"/>
          <a:stretch>
            <a:fillRect/>
          </a:stretch>
        </p:blipFill>
        <p:spPr>
          <a:xfrm>
            <a:off x="5809653" y="3411753"/>
            <a:ext cx="2971800" cy="1315021"/>
          </a:xfrm>
          <a:prstGeom prst="rect">
            <a:avLst/>
          </a:prstGeom>
        </p:spPr>
      </p:pic>
      <p:pic>
        <p:nvPicPr>
          <p:cNvPr id="11" name="Picture 10">
            <a:extLst>
              <a:ext uri="{FF2B5EF4-FFF2-40B4-BE49-F238E27FC236}">
                <a16:creationId xmlns:a16="http://schemas.microsoft.com/office/drawing/2014/main" id="{F144597B-D5B3-4D80-AA41-9694B8639784}"/>
              </a:ext>
            </a:extLst>
          </p:cNvPr>
          <p:cNvPicPr>
            <a:picLocks noChangeAspect="1"/>
          </p:cNvPicPr>
          <p:nvPr/>
        </p:nvPicPr>
        <p:blipFill>
          <a:blip r:embed="rId7"/>
          <a:stretch>
            <a:fillRect/>
          </a:stretch>
        </p:blipFill>
        <p:spPr>
          <a:xfrm>
            <a:off x="8974645" y="3411753"/>
            <a:ext cx="2971800" cy="1181290"/>
          </a:xfrm>
          <a:prstGeom prst="rect">
            <a:avLst/>
          </a:prstGeom>
        </p:spPr>
      </p:pic>
      <p:cxnSp>
        <p:nvCxnSpPr>
          <p:cNvPr id="50" name="Straight Connector 4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98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858</Words>
  <Application>Microsoft Office PowerPoint</Application>
  <PresentationFormat>Widescreen</PresentationFormat>
  <Paragraphs>55</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CUSTOMER RETENTION</vt:lpstr>
      <vt:lpstr>Customer retention strategies enable you to both provide and extract more value from your existing customer base. You want to ensure the customers you worked so hard to acquire stay with you, have a great customer experience, and continue to get value from your products. In short, acquisition creates a foundation of customers while your retention strategy is how you build customer relationships and maximize revenue for each one. But how much time and resources should you devote to your retention program? The answer to that depends on your store.    </vt:lpstr>
      <vt:lpstr>Main Objective of the problem statement is to find the parameters that influences the customers to stay with a online retailer.   To Find patterns  in the customer behavior according to their likes and dislikes that influenced the target being which online retail website customer recommend the most.  The Target of this problem is to know according to the survey of a customer, which online retail websites a customers would recommend from (Amazon/ Flipkart/ Myntra/ Paytm/ Snapdeal).    This Problem Statement involves recommending 1 or more websites making this a Multi-target Classifier Problem.  </vt:lpstr>
      <vt:lpstr>- There are total 71 Features. Data Type of all the Features are objects i.e Categorical Data. - No Missing Values. There were some duplicate categories. - Refer the Below Questions to see the Survey question</vt:lpstr>
      <vt:lpstr>PowerPoint Presentation</vt:lpstr>
      <vt:lpstr>PowerPoint Presentation</vt:lpstr>
      <vt:lpstr>PowerPoint Presentation</vt:lpstr>
      <vt:lpstr>. </vt:lpstr>
      <vt:lpstr>DATA VISUALIZATION ON RECOMMENDATION of online retailer </vt:lpstr>
      <vt:lpstr>MULTI – Output targets </vt:lpstr>
      <vt:lpstr>DATA PREPROCESSING </vt:lpstr>
      <vt:lpstr>MODEL Evaluation </vt:lpstr>
      <vt:lpstr>Limitations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Sarita shukla</dc:creator>
  <cp:lastModifiedBy>Sarita shukla</cp:lastModifiedBy>
  <cp:revision>2</cp:revision>
  <dcterms:created xsi:type="dcterms:W3CDTF">2021-08-21T14:58:21Z</dcterms:created>
  <dcterms:modified xsi:type="dcterms:W3CDTF">2021-08-25T20:33:11Z</dcterms:modified>
</cp:coreProperties>
</file>